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1" r:id="rId14"/>
    <p:sldId id="273" r:id="rId15"/>
    <p:sldId id="274" r:id="rId16"/>
    <p:sldId id="275" r:id="rId17"/>
    <p:sldId id="276" r:id="rId18"/>
    <p:sldId id="277" r:id="rId19"/>
    <p:sldId id="278" r:id="rId20"/>
    <p:sldId id="280" r:id="rId21"/>
    <p:sldId id="281" r:id="rId22"/>
    <p:sldId id="279" r:id="rId23"/>
    <p:sldId id="282" r:id="rId24"/>
  </p:sldIdLst>
  <p:sldSz cx="9144000" cy="6858000" type="screen4x3"/>
  <p:notesSz cx="6858000" cy="9144000"/>
  <p:embeddedFontLst>
    <p:embeddedFont>
      <p:font typeface="Arial Black" panose="020B0A04020102020204" pitchFamily="34" charset="0"/>
      <p:regular r:id="rId26"/>
      <p:bold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j6xq4pLvPLBpWF3wF+wtL2+6v7R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628C2F-67D2-4193-9091-F69D1647729D}" v="101" dt="2025-03-31T18:46:05.098"/>
  </p1510:revLst>
</p1510:revInfo>
</file>

<file path=ppt/tableStyles.xml><?xml version="1.0" encoding="utf-8"?>
<a:tblStyleLst xmlns:a="http://schemas.openxmlformats.org/drawingml/2006/main" def="{A1C52413-B8A8-42FC-9C85-AD8FAE8D4A10}">
  <a:tblStyle styleId="{A1C52413-B8A8-42FC-9C85-AD8FAE8D4A10}" styleName="Table_0">
    <a:wholeTbl>
      <a:tcTxStyle b="off" i="off">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5" Type="http://customschemas.google.com/relationships/presentationmetadata" Target="metadata"/><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y Wesselkamper" userId="9iiPYVvSbIFAtwuTHaGr6XthjIhISDaXMeTvHfI0Y40=" providerId="None" clId="Web-{1B628C2F-67D2-4193-9091-F69D1647729D}"/>
    <pc:docChg chg="delSld modSld sldOrd">
      <pc:chgData name="Ty Wesselkamper" userId="9iiPYVvSbIFAtwuTHaGr6XthjIhISDaXMeTvHfI0Y40=" providerId="None" clId="Web-{1B628C2F-67D2-4193-9091-F69D1647729D}" dt="2025-03-31T18:46:04.864" v="51" actId="20577"/>
      <pc:docMkLst>
        <pc:docMk/>
      </pc:docMkLst>
      <pc:sldChg chg="modSp">
        <pc:chgData name="Ty Wesselkamper" userId="9iiPYVvSbIFAtwuTHaGr6XthjIhISDaXMeTvHfI0Y40=" providerId="None" clId="Web-{1B628C2F-67D2-4193-9091-F69D1647729D}" dt="2025-03-31T18:42:26.365" v="1" actId="1076"/>
        <pc:sldMkLst>
          <pc:docMk/>
          <pc:sldMk cId="0" sldId="259"/>
        </pc:sldMkLst>
        <pc:spChg chg="mod">
          <ac:chgData name="Ty Wesselkamper" userId="9iiPYVvSbIFAtwuTHaGr6XthjIhISDaXMeTvHfI0Y40=" providerId="None" clId="Web-{1B628C2F-67D2-4193-9091-F69D1647729D}" dt="2025-03-31T18:42:26.365" v="1" actId="1076"/>
          <ac:spMkLst>
            <pc:docMk/>
            <pc:sldMk cId="0" sldId="259"/>
            <ac:spMk id="83" creationId="{00000000-0000-0000-0000-000000000000}"/>
          </ac:spMkLst>
        </pc:spChg>
      </pc:sldChg>
      <pc:sldChg chg="del">
        <pc:chgData name="Ty Wesselkamper" userId="9iiPYVvSbIFAtwuTHaGr6XthjIhISDaXMeTvHfI0Y40=" providerId="None" clId="Web-{1B628C2F-67D2-4193-9091-F69D1647729D}" dt="2025-03-31T18:42:37.662" v="2"/>
        <pc:sldMkLst>
          <pc:docMk/>
          <pc:sldMk cId="0" sldId="268"/>
        </pc:sldMkLst>
      </pc:sldChg>
      <pc:sldChg chg="del">
        <pc:chgData name="Ty Wesselkamper" userId="9iiPYVvSbIFAtwuTHaGr6XthjIhISDaXMeTvHfI0Y40=" providerId="None" clId="Web-{1B628C2F-67D2-4193-9091-F69D1647729D}" dt="2025-03-31T18:42:40.224" v="3"/>
        <pc:sldMkLst>
          <pc:docMk/>
          <pc:sldMk cId="0" sldId="269"/>
        </pc:sldMkLst>
      </pc:sldChg>
      <pc:sldChg chg="del">
        <pc:chgData name="Ty Wesselkamper" userId="9iiPYVvSbIFAtwuTHaGr6XthjIhISDaXMeTvHfI0Y40=" providerId="None" clId="Web-{1B628C2F-67D2-4193-9091-F69D1647729D}" dt="2025-03-31T18:42:41.709" v="4"/>
        <pc:sldMkLst>
          <pc:docMk/>
          <pc:sldMk cId="0" sldId="270"/>
        </pc:sldMkLst>
      </pc:sldChg>
      <pc:sldChg chg="del">
        <pc:chgData name="Ty Wesselkamper" userId="9iiPYVvSbIFAtwuTHaGr6XthjIhISDaXMeTvHfI0Y40=" providerId="None" clId="Web-{1B628C2F-67D2-4193-9091-F69D1647729D}" dt="2025-03-31T18:43:11.677" v="5"/>
        <pc:sldMkLst>
          <pc:docMk/>
          <pc:sldMk cId="0" sldId="272"/>
        </pc:sldMkLst>
      </pc:sldChg>
      <pc:sldChg chg="modSp">
        <pc:chgData name="Ty Wesselkamper" userId="9iiPYVvSbIFAtwuTHaGr6XthjIhISDaXMeTvHfI0Y40=" providerId="None" clId="Web-{1B628C2F-67D2-4193-9091-F69D1647729D}" dt="2025-03-31T18:43:56.708" v="7" actId="20577"/>
        <pc:sldMkLst>
          <pc:docMk/>
          <pc:sldMk cId="0" sldId="274"/>
        </pc:sldMkLst>
        <pc:spChg chg="mod">
          <ac:chgData name="Ty Wesselkamper" userId="9iiPYVvSbIFAtwuTHaGr6XthjIhISDaXMeTvHfI0Y40=" providerId="None" clId="Web-{1B628C2F-67D2-4193-9091-F69D1647729D}" dt="2025-03-31T18:43:56.708" v="7" actId="20577"/>
          <ac:spMkLst>
            <pc:docMk/>
            <pc:sldMk cId="0" sldId="274"/>
            <ac:spMk id="187" creationId="{00000000-0000-0000-0000-000000000000}"/>
          </ac:spMkLst>
        </pc:spChg>
      </pc:sldChg>
      <pc:sldChg chg="modSp ord">
        <pc:chgData name="Ty Wesselkamper" userId="9iiPYVvSbIFAtwuTHaGr6XthjIhISDaXMeTvHfI0Y40=" providerId="None" clId="Web-{1B628C2F-67D2-4193-9091-F69D1647729D}" dt="2025-03-31T18:44:49.192" v="16"/>
        <pc:sldMkLst>
          <pc:docMk/>
          <pc:sldMk cId="0" sldId="279"/>
        </pc:sldMkLst>
        <pc:graphicFrameChg chg="mod modGraphic">
          <ac:chgData name="Ty Wesselkamper" userId="9iiPYVvSbIFAtwuTHaGr6XthjIhISDaXMeTvHfI0Y40=" providerId="None" clId="Web-{1B628C2F-67D2-4193-9091-F69D1647729D}" dt="2025-03-31T18:44:42.458" v="15"/>
          <ac:graphicFrameMkLst>
            <pc:docMk/>
            <pc:sldMk cId="0" sldId="279"/>
            <ac:graphicFrameMk id="218" creationId="{00000000-0000-0000-0000-000000000000}"/>
          </ac:graphicFrameMkLst>
        </pc:graphicFrameChg>
      </pc:sldChg>
      <pc:sldChg chg="modSp">
        <pc:chgData name="Ty Wesselkamper" userId="9iiPYVvSbIFAtwuTHaGr6XthjIhISDaXMeTvHfI0Y40=" providerId="None" clId="Web-{1B628C2F-67D2-4193-9091-F69D1647729D}" dt="2025-03-31T18:46:04.864" v="51" actId="20577"/>
        <pc:sldMkLst>
          <pc:docMk/>
          <pc:sldMk cId="0" sldId="280"/>
        </pc:sldMkLst>
        <pc:spChg chg="mod">
          <ac:chgData name="Ty Wesselkamper" userId="9iiPYVvSbIFAtwuTHaGr6XthjIhISDaXMeTvHfI0Y40=" providerId="None" clId="Web-{1B628C2F-67D2-4193-9091-F69D1647729D}" dt="2025-03-31T18:46:04.864" v="51" actId="20577"/>
          <ac:spMkLst>
            <pc:docMk/>
            <pc:sldMk cId="0" sldId="280"/>
            <ac:spMk id="223" creationId="{00000000-0000-0000-0000-000000000000}"/>
          </ac:spMkLst>
        </pc:spChg>
      </pc:sldChg>
      <pc:sldChg chg="modSp">
        <pc:chgData name="Ty Wesselkamper" userId="9iiPYVvSbIFAtwuTHaGr6XthjIhISDaXMeTvHfI0Y40=" providerId="None" clId="Web-{1B628C2F-67D2-4193-9091-F69D1647729D}" dt="2025-03-31T18:45:04.067" v="17" actId="1076"/>
        <pc:sldMkLst>
          <pc:docMk/>
          <pc:sldMk cId="0" sldId="281"/>
        </pc:sldMkLst>
        <pc:spChg chg="mod">
          <ac:chgData name="Ty Wesselkamper" userId="9iiPYVvSbIFAtwuTHaGr6XthjIhISDaXMeTvHfI0Y40=" providerId="None" clId="Web-{1B628C2F-67D2-4193-9091-F69D1647729D}" dt="2025-03-31T18:45:04.067" v="17" actId="1076"/>
          <ac:spMkLst>
            <pc:docMk/>
            <pc:sldMk cId="0" sldId="281"/>
            <ac:spMk id="230" creationId="{00000000-0000-0000-0000-000000000000}"/>
          </ac:spMkLst>
        </pc:spChg>
      </pc:sldChg>
      <pc:sldChg chg="ord">
        <pc:chgData name="Ty Wesselkamper" userId="9iiPYVvSbIFAtwuTHaGr6XthjIhISDaXMeTvHfI0Y40=" providerId="None" clId="Web-{1B628C2F-67D2-4193-9091-F69D1647729D}" dt="2025-03-31T18:45:19.020" v="18"/>
        <pc:sldMkLst>
          <pc:docMk/>
          <pc:sldMk cId="0" sldId="28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28124456a9a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1" name="Google Shape;61;g28124456a9a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8124456a9a_0_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 name="Google Shape;124;g28124456a9a_0_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8128dbfe3b_0_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g28128dbfe3b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31c6c67291e_0_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5" name="Google Shape;165;g31c6c67291e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6" name="Google Shape;176;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4" name="Google Shape;184;p15: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8128dbfe3b_0_3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0" name="Google Shape;190;g28128dbfe3b_0_323: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6" name="Google Shape;196;p16: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28128dbfe3b_0_3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5" name="Google Shape;205;g28128dbfe3b_0_337: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28128dbfe3b_0_609: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0" name="Google Shape;210;g28128dbfe3b_0_60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8128dbfe3b_0_4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1" name="Google Shape;221;g28128dbfe3b_0_4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8128dbfe3b_0_5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8" name="Google Shape;228;g28128dbfe3b_0_5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5" name="Google Shape;215;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4" name="Google Shape;234;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4" name="Google Shape;74;p5: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31c5a138e50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0" name="Google Shape;80;g31c5a138e50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 name="Google Shape;8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0" name="Google Shape;10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6" name="Google Shape;10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
        <p:cNvGrpSpPr/>
        <p:nvPr/>
      </p:nvGrpSpPr>
      <p:grpSpPr>
        <a:xfrm>
          <a:off x="0" y="0"/>
          <a:ext cx="0" cy="0"/>
          <a:chOff x="0" y="0"/>
          <a:chExt cx="0" cy="0"/>
        </a:xfrm>
      </p:grpSpPr>
      <p:sp>
        <p:nvSpPr>
          <p:cNvPr id="10" name="Google Shape;10;p33"/>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3"/>
        <p:cNvGrpSpPr/>
        <p:nvPr/>
      </p:nvGrpSpPr>
      <p:grpSpPr>
        <a:xfrm>
          <a:off x="0" y="0"/>
          <a:ext cx="0" cy="0"/>
          <a:chOff x="0" y="0"/>
          <a:chExt cx="0" cy="0"/>
        </a:xfrm>
      </p:grpSpPr>
      <p:sp>
        <p:nvSpPr>
          <p:cNvPr id="44" name="Google Shape;44;p29"/>
          <p:cNvSpPr txBox="1">
            <a:spLocks noGrp="1"/>
          </p:cNvSpPr>
          <p:nvPr>
            <p:ph type="title"/>
          </p:nvPr>
        </p:nvSpPr>
        <p:spPr>
          <a:xfrm>
            <a:off x="490250" y="600200"/>
            <a:ext cx="6367800" cy="54543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45" name="Google Shape;45;p29"/>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6"/>
        <p:cNvGrpSpPr/>
        <p:nvPr/>
      </p:nvGrpSpPr>
      <p:grpSpPr>
        <a:xfrm>
          <a:off x="0" y="0"/>
          <a:ext cx="0" cy="0"/>
          <a:chOff x="0" y="0"/>
          <a:chExt cx="0" cy="0"/>
        </a:xfrm>
      </p:grpSpPr>
      <p:sp>
        <p:nvSpPr>
          <p:cNvPr id="47" name="Google Shape;47;p30"/>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30"/>
          <p:cNvSpPr txBox="1">
            <a:spLocks noGrp="1"/>
          </p:cNvSpPr>
          <p:nvPr>
            <p:ph type="title"/>
          </p:nvPr>
        </p:nvSpPr>
        <p:spPr>
          <a:xfrm>
            <a:off x="265500" y="1644233"/>
            <a:ext cx="4045200" cy="1976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9" name="Google Shape;49;p30"/>
          <p:cNvSpPr txBox="1">
            <a:spLocks noGrp="1"/>
          </p:cNvSpPr>
          <p:nvPr>
            <p:ph type="subTitle" idx="1"/>
          </p:nvPr>
        </p:nvSpPr>
        <p:spPr>
          <a:xfrm>
            <a:off x="265500" y="3737433"/>
            <a:ext cx="4045200" cy="1646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30"/>
          <p:cNvSpPr txBox="1">
            <a:spLocks noGrp="1"/>
          </p:cNvSpPr>
          <p:nvPr>
            <p:ph type="body" idx="2"/>
          </p:nvPr>
        </p:nvSpPr>
        <p:spPr>
          <a:xfrm>
            <a:off x="4939500" y="965433"/>
            <a:ext cx="3837000" cy="49269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51" name="Google Shape;51;p30"/>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31"/>
          <p:cNvSpPr txBox="1">
            <a:spLocks noGrp="1"/>
          </p:cNvSpPr>
          <p:nvPr>
            <p:ph type="body" idx="1"/>
          </p:nvPr>
        </p:nvSpPr>
        <p:spPr>
          <a:xfrm>
            <a:off x="311700" y="5640767"/>
            <a:ext cx="5998800" cy="8067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54" name="Google Shape;54;p3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5"/>
        <p:cNvGrpSpPr/>
        <p:nvPr/>
      </p:nvGrpSpPr>
      <p:grpSpPr>
        <a:xfrm>
          <a:off x="0" y="0"/>
          <a:ext cx="0" cy="0"/>
          <a:chOff x="0" y="0"/>
          <a:chExt cx="0" cy="0"/>
        </a:xfrm>
      </p:grpSpPr>
      <p:sp>
        <p:nvSpPr>
          <p:cNvPr id="56" name="Google Shape;56;p32"/>
          <p:cNvSpPr txBox="1">
            <a:spLocks noGrp="1"/>
          </p:cNvSpPr>
          <p:nvPr>
            <p:ph type="title" hasCustomPrompt="1"/>
          </p:nvPr>
        </p:nvSpPr>
        <p:spPr>
          <a:xfrm>
            <a:off x="311700" y="1474833"/>
            <a:ext cx="8520600" cy="26181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7" name="Google Shape;57;p32"/>
          <p:cNvSpPr txBox="1">
            <a:spLocks noGrp="1"/>
          </p:cNvSpPr>
          <p:nvPr>
            <p:ph type="body" idx="1"/>
          </p:nvPr>
        </p:nvSpPr>
        <p:spPr>
          <a:xfrm>
            <a:off x="311700" y="4202967"/>
            <a:ext cx="8520600" cy="17343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58" name="Google Shape;58;p32"/>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1"/>
        <p:cNvGrpSpPr/>
        <p:nvPr/>
      </p:nvGrpSpPr>
      <p:grpSpPr>
        <a:xfrm>
          <a:off x="0" y="0"/>
          <a:ext cx="0" cy="0"/>
          <a:chOff x="0" y="0"/>
          <a:chExt cx="0" cy="0"/>
        </a:xfrm>
      </p:grpSpPr>
      <p:pic>
        <p:nvPicPr>
          <p:cNvPr id="12" name="Google Shape;12;p22" descr="kcb_slides-02.png"/>
          <p:cNvPicPr preferRelativeResize="0"/>
          <p:nvPr/>
        </p:nvPicPr>
        <p:blipFill rotWithShape="1">
          <a:blip r:embed="rId2">
            <a:alphaModFix/>
          </a:blip>
          <a:srcRect/>
          <a:stretch/>
        </p:blipFill>
        <p:spPr>
          <a:xfrm>
            <a:off x="0" y="0"/>
            <a:ext cx="9144002" cy="6858001"/>
          </a:xfrm>
          <a:prstGeom prst="rect">
            <a:avLst/>
          </a:prstGeom>
          <a:noFill/>
          <a:ln>
            <a:noFill/>
          </a:ln>
        </p:spPr>
      </p:pic>
      <p:sp>
        <p:nvSpPr>
          <p:cNvPr id="13" name="Google Shape;13;p22"/>
          <p:cNvSpPr txBox="1">
            <a:spLocks noGrp="1"/>
          </p:cNvSpPr>
          <p:nvPr>
            <p:ph type="body" idx="1"/>
          </p:nvPr>
        </p:nvSpPr>
        <p:spPr>
          <a:xfrm>
            <a:off x="988739" y="2175853"/>
            <a:ext cx="7141500" cy="635100"/>
          </a:xfrm>
          <a:prstGeom prst="rect">
            <a:avLst/>
          </a:prstGeom>
          <a:noFill/>
          <a:ln>
            <a:noFill/>
          </a:ln>
        </p:spPr>
        <p:txBody>
          <a:bodyPr spcFirstLastPara="1" wrap="square" lIns="91425" tIns="45700" rIns="91425" bIns="45700" anchor="t" anchorCtr="0">
            <a:noAutofit/>
          </a:bodyPr>
          <a:lstStyle>
            <a:lvl1pPr marL="457200" lvl="0" indent="-228600" algn="l">
              <a:lnSpc>
                <a:spcPct val="115000"/>
              </a:lnSpc>
              <a:spcBef>
                <a:spcPts val="640"/>
              </a:spcBef>
              <a:spcAft>
                <a:spcPts val="0"/>
              </a:spcAft>
              <a:buClr>
                <a:schemeClr val="dk1"/>
              </a:buClr>
              <a:buSzPts val="3200"/>
              <a:buNone/>
              <a:defRPr b="0" i="0">
                <a:latin typeface="Arial"/>
                <a:ea typeface="Arial"/>
                <a:cs typeface="Arial"/>
                <a:sym typeface="Arial"/>
              </a:defRPr>
            </a:lvl1pPr>
            <a:lvl2pPr marL="914400" lvl="1" indent="-342900" algn="l">
              <a:lnSpc>
                <a:spcPct val="115000"/>
              </a:lnSpc>
              <a:spcBef>
                <a:spcPts val="1600"/>
              </a:spcBef>
              <a:spcAft>
                <a:spcPts val="0"/>
              </a:spcAft>
              <a:buClr>
                <a:schemeClr val="dk1"/>
              </a:buClr>
              <a:buSzPts val="1800"/>
              <a:buChar char="○"/>
              <a:defRPr/>
            </a:lvl2pPr>
            <a:lvl3pPr marL="1371600" lvl="2" indent="-342900" algn="l">
              <a:lnSpc>
                <a:spcPct val="115000"/>
              </a:lnSpc>
              <a:spcBef>
                <a:spcPts val="1600"/>
              </a:spcBef>
              <a:spcAft>
                <a:spcPts val="0"/>
              </a:spcAft>
              <a:buClr>
                <a:schemeClr val="dk1"/>
              </a:buClr>
              <a:buSzPts val="1800"/>
              <a:buChar char="■"/>
              <a:defRPr/>
            </a:lvl3pPr>
            <a:lvl4pPr marL="1828800" lvl="3" indent="-342900" algn="l">
              <a:lnSpc>
                <a:spcPct val="115000"/>
              </a:lnSpc>
              <a:spcBef>
                <a:spcPts val="1600"/>
              </a:spcBef>
              <a:spcAft>
                <a:spcPts val="0"/>
              </a:spcAft>
              <a:buClr>
                <a:schemeClr val="dk1"/>
              </a:buClr>
              <a:buSzPts val="1800"/>
              <a:buChar char="●"/>
              <a:defRPr/>
            </a:lvl4pPr>
            <a:lvl5pPr marL="2286000" lvl="4" indent="-342900" algn="l">
              <a:lnSpc>
                <a:spcPct val="115000"/>
              </a:lnSpc>
              <a:spcBef>
                <a:spcPts val="1600"/>
              </a:spcBef>
              <a:spcAft>
                <a:spcPts val="0"/>
              </a:spcAft>
              <a:buClr>
                <a:schemeClr val="dk1"/>
              </a:buClr>
              <a:buSzPts val="1800"/>
              <a:buChar char="○"/>
              <a:defRPr/>
            </a:lvl5pPr>
            <a:lvl6pPr marL="2743200" lvl="5" indent="-342900" algn="l">
              <a:lnSpc>
                <a:spcPct val="115000"/>
              </a:lnSpc>
              <a:spcBef>
                <a:spcPts val="1600"/>
              </a:spcBef>
              <a:spcAft>
                <a:spcPts val="0"/>
              </a:spcAft>
              <a:buClr>
                <a:schemeClr val="dk1"/>
              </a:buClr>
              <a:buSzPts val="1800"/>
              <a:buChar char="■"/>
              <a:defRPr/>
            </a:lvl6pPr>
            <a:lvl7pPr marL="3200400" lvl="6" indent="-342900" algn="l">
              <a:lnSpc>
                <a:spcPct val="115000"/>
              </a:lnSpc>
              <a:spcBef>
                <a:spcPts val="1600"/>
              </a:spcBef>
              <a:spcAft>
                <a:spcPts val="0"/>
              </a:spcAft>
              <a:buClr>
                <a:schemeClr val="dk1"/>
              </a:buClr>
              <a:buSzPts val="1800"/>
              <a:buChar char="●"/>
              <a:defRPr/>
            </a:lvl7pPr>
            <a:lvl8pPr marL="3657600" lvl="7" indent="-342900" algn="l">
              <a:lnSpc>
                <a:spcPct val="115000"/>
              </a:lnSpc>
              <a:spcBef>
                <a:spcPts val="1600"/>
              </a:spcBef>
              <a:spcAft>
                <a:spcPts val="0"/>
              </a:spcAft>
              <a:buClr>
                <a:schemeClr val="dk1"/>
              </a:buClr>
              <a:buSzPts val="1800"/>
              <a:buChar char="○"/>
              <a:defRPr/>
            </a:lvl8pPr>
            <a:lvl9pPr marL="4114800" lvl="8" indent="-342900" algn="l">
              <a:lnSpc>
                <a:spcPct val="115000"/>
              </a:lnSpc>
              <a:spcBef>
                <a:spcPts val="1600"/>
              </a:spcBef>
              <a:spcAft>
                <a:spcPts val="1600"/>
              </a:spcAft>
              <a:buClr>
                <a:schemeClr val="dk1"/>
              </a:buClr>
              <a:buSzPts val="1800"/>
              <a:buChar char="■"/>
              <a:defRPr/>
            </a:lvl9pPr>
          </a:lstStyle>
          <a:p>
            <a:endParaRPr/>
          </a:p>
        </p:txBody>
      </p:sp>
      <p:sp>
        <p:nvSpPr>
          <p:cNvPr id="14" name="Google Shape;14;p22"/>
          <p:cNvSpPr txBox="1">
            <a:spLocks noGrp="1"/>
          </p:cNvSpPr>
          <p:nvPr>
            <p:ph type="body" idx="2"/>
          </p:nvPr>
        </p:nvSpPr>
        <p:spPr>
          <a:xfrm>
            <a:off x="989013" y="2811428"/>
            <a:ext cx="6954000" cy="988500"/>
          </a:xfrm>
          <a:prstGeom prst="rect">
            <a:avLst/>
          </a:prstGeom>
          <a:noFill/>
          <a:ln>
            <a:noFill/>
          </a:ln>
        </p:spPr>
        <p:txBody>
          <a:bodyPr spcFirstLastPara="1" wrap="square" lIns="91425" tIns="45700" rIns="91425" bIns="45700" anchor="t" anchorCtr="0">
            <a:noAutofit/>
          </a:bodyPr>
          <a:lstStyle>
            <a:lvl1pPr marL="457200" lvl="0" indent="-228600" algn="l">
              <a:lnSpc>
                <a:spcPct val="115000"/>
              </a:lnSpc>
              <a:spcBef>
                <a:spcPts val="560"/>
              </a:spcBef>
              <a:spcAft>
                <a:spcPts val="0"/>
              </a:spcAft>
              <a:buClr>
                <a:schemeClr val="dk1"/>
              </a:buClr>
              <a:buSzPts val="2800"/>
              <a:buNone/>
              <a:defRPr sz="2800">
                <a:latin typeface="Arial"/>
                <a:ea typeface="Arial"/>
                <a:cs typeface="Arial"/>
                <a:sym typeface="Arial"/>
              </a:defRPr>
            </a:lvl1pPr>
            <a:lvl2pPr marL="914400" lvl="1" indent="-342900" algn="l">
              <a:lnSpc>
                <a:spcPct val="115000"/>
              </a:lnSpc>
              <a:spcBef>
                <a:spcPts val="1600"/>
              </a:spcBef>
              <a:spcAft>
                <a:spcPts val="0"/>
              </a:spcAft>
              <a:buClr>
                <a:schemeClr val="dk1"/>
              </a:buClr>
              <a:buSzPts val="1800"/>
              <a:buChar char="○"/>
              <a:defRPr/>
            </a:lvl2pPr>
            <a:lvl3pPr marL="1371600" lvl="2" indent="-342900" algn="l">
              <a:lnSpc>
                <a:spcPct val="115000"/>
              </a:lnSpc>
              <a:spcBef>
                <a:spcPts val="1600"/>
              </a:spcBef>
              <a:spcAft>
                <a:spcPts val="0"/>
              </a:spcAft>
              <a:buClr>
                <a:schemeClr val="dk1"/>
              </a:buClr>
              <a:buSzPts val="1800"/>
              <a:buChar char="■"/>
              <a:defRPr/>
            </a:lvl3pPr>
            <a:lvl4pPr marL="1828800" lvl="3" indent="-342900" algn="l">
              <a:lnSpc>
                <a:spcPct val="115000"/>
              </a:lnSpc>
              <a:spcBef>
                <a:spcPts val="1600"/>
              </a:spcBef>
              <a:spcAft>
                <a:spcPts val="0"/>
              </a:spcAft>
              <a:buClr>
                <a:schemeClr val="dk1"/>
              </a:buClr>
              <a:buSzPts val="1800"/>
              <a:buChar char="●"/>
              <a:defRPr/>
            </a:lvl4pPr>
            <a:lvl5pPr marL="2286000" lvl="4" indent="-342900" algn="l">
              <a:lnSpc>
                <a:spcPct val="115000"/>
              </a:lnSpc>
              <a:spcBef>
                <a:spcPts val="1600"/>
              </a:spcBef>
              <a:spcAft>
                <a:spcPts val="0"/>
              </a:spcAft>
              <a:buClr>
                <a:schemeClr val="dk1"/>
              </a:buClr>
              <a:buSzPts val="1800"/>
              <a:buChar char="○"/>
              <a:defRPr/>
            </a:lvl5pPr>
            <a:lvl6pPr marL="2743200" lvl="5" indent="-342900" algn="l">
              <a:lnSpc>
                <a:spcPct val="115000"/>
              </a:lnSpc>
              <a:spcBef>
                <a:spcPts val="1600"/>
              </a:spcBef>
              <a:spcAft>
                <a:spcPts val="0"/>
              </a:spcAft>
              <a:buClr>
                <a:schemeClr val="dk1"/>
              </a:buClr>
              <a:buSzPts val="1800"/>
              <a:buChar char="■"/>
              <a:defRPr/>
            </a:lvl6pPr>
            <a:lvl7pPr marL="3200400" lvl="6" indent="-342900" algn="l">
              <a:lnSpc>
                <a:spcPct val="115000"/>
              </a:lnSpc>
              <a:spcBef>
                <a:spcPts val="1600"/>
              </a:spcBef>
              <a:spcAft>
                <a:spcPts val="0"/>
              </a:spcAft>
              <a:buClr>
                <a:schemeClr val="dk1"/>
              </a:buClr>
              <a:buSzPts val="1800"/>
              <a:buChar char="●"/>
              <a:defRPr/>
            </a:lvl7pPr>
            <a:lvl8pPr marL="3657600" lvl="7" indent="-342900" algn="l">
              <a:lnSpc>
                <a:spcPct val="115000"/>
              </a:lnSpc>
              <a:spcBef>
                <a:spcPts val="1600"/>
              </a:spcBef>
              <a:spcAft>
                <a:spcPts val="0"/>
              </a:spcAft>
              <a:buClr>
                <a:schemeClr val="dk1"/>
              </a:buClr>
              <a:buSzPts val="1800"/>
              <a:buChar char="○"/>
              <a:defRPr/>
            </a:lvl8pPr>
            <a:lvl9pPr marL="4114800" lvl="8" indent="-342900" algn="l">
              <a:lnSpc>
                <a:spcPct val="115000"/>
              </a:lnSpc>
              <a:spcBef>
                <a:spcPts val="1600"/>
              </a:spcBef>
              <a:spcAft>
                <a:spcPts val="1600"/>
              </a:spcAft>
              <a:buClr>
                <a:schemeClr val="dk1"/>
              </a:buClr>
              <a:buSzPts val="1800"/>
              <a:buChar char="■"/>
              <a:defRPr/>
            </a:lvl9pPr>
          </a:lstStyle>
          <a:p>
            <a:endParaRPr/>
          </a:p>
        </p:txBody>
      </p:sp>
      <p:sp>
        <p:nvSpPr>
          <p:cNvPr id="15" name="Google Shape;15;p22"/>
          <p:cNvSpPr txBox="1">
            <a:spLocks noGrp="1"/>
          </p:cNvSpPr>
          <p:nvPr>
            <p:ph type="body" idx="3"/>
          </p:nvPr>
        </p:nvSpPr>
        <p:spPr>
          <a:xfrm>
            <a:off x="989013" y="3830640"/>
            <a:ext cx="5142000" cy="2229000"/>
          </a:xfrm>
          <a:prstGeom prst="rect">
            <a:avLst/>
          </a:prstGeom>
          <a:noFill/>
          <a:ln>
            <a:noFill/>
          </a:ln>
        </p:spPr>
        <p:txBody>
          <a:bodyPr spcFirstLastPara="1" wrap="square" lIns="91425" tIns="45700" rIns="91425" bIns="45700" anchor="t" anchorCtr="0">
            <a:noAutofit/>
          </a:bodyPr>
          <a:lstStyle>
            <a:lvl1pPr marL="457200" marR="0" lvl="0" indent="-406400" algn="l">
              <a:lnSpc>
                <a:spcPct val="100000"/>
              </a:lnSpc>
              <a:spcBef>
                <a:spcPts val="560"/>
              </a:spcBef>
              <a:spcAft>
                <a:spcPts val="0"/>
              </a:spcAft>
              <a:buClr>
                <a:srgbClr val="1586D2"/>
              </a:buClr>
              <a:buSzPts val="2800"/>
              <a:buFont typeface="Arial"/>
              <a:buChar char="•"/>
              <a:defRPr sz="2800" b="1">
                <a:latin typeface="Arial"/>
                <a:ea typeface="Arial"/>
                <a:cs typeface="Arial"/>
                <a:sym typeface="Arial"/>
              </a:defRPr>
            </a:lvl1pPr>
            <a:lvl2pPr marL="914400" lvl="1" indent="-342900" algn="l">
              <a:lnSpc>
                <a:spcPct val="115000"/>
              </a:lnSpc>
              <a:spcBef>
                <a:spcPts val="360"/>
              </a:spcBef>
              <a:spcAft>
                <a:spcPts val="0"/>
              </a:spcAft>
              <a:buClr>
                <a:schemeClr val="dk1"/>
              </a:buClr>
              <a:buSzPts val="1800"/>
              <a:buChar char="○"/>
              <a:defRPr/>
            </a:lvl2pPr>
            <a:lvl3pPr marL="1371600" lvl="2" indent="-342900" algn="l">
              <a:lnSpc>
                <a:spcPct val="115000"/>
              </a:lnSpc>
              <a:spcBef>
                <a:spcPts val="1600"/>
              </a:spcBef>
              <a:spcAft>
                <a:spcPts val="0"/>
              </a:spcAft>
              <a:buClr>
                <a:schemeClr val="dk1"/>
              </a:buClr>
              <a:buSzPts val="1800"/>
              <a:buChar char="■"/>
              <a:defRPr/>
            </a:lvl3pPr>
            <a:lvl4pPr marL="1828800" lvl="3" indent="-342900" algn="l">
              <a:lnSpc>
                <a:spcPct val="115000"/>
              </a:lnSpc>
              <a:spcBef>
                <a:spcPts val="1600"/>
              </a:spcBef>
              <a:spcAft>
                <a:spcPts val="0"/>
              </a:spcAft>
              <a:buClr>
                <a:schemeClr val="dk1"/>
              </a:buClr>
              <a:buSzPts val="1800"/>
              <a:buChar char="●"/>
              <a:defRPr/>
            </a:lvl4pPr>
            <a:lvl5pPr marL="2286000" lvl="4" indent="-342900" algn="l">
              <a:lnSpc>
                <a:spcPct val="115000"/>
              </a:lnSpc>
              <a:spcBef>
                <a:spcPts val="1600"/>
              </a:spcBef>
              <a:spcAft>
                <a:spcPts val="0"/>
              </a:spcAft>
              <a:buClr>
                <a:schemeClr val="dk1"/>
              </a:buClr>
              <a:buSzPts val="1800"/>
              <a:buChar char="○"/>
              <a:defRPr/>
            </a:lvl5pPr>
            <a:lvl6pPr marL="2743200" lvl="5" indent="-342900" algn="l">
              <a:lnSpc>
                <a:spcPct val="115000"/>
              </a:lnSpc>
              <a:spcBef>
                <a:spcPts val="1600"/>
              </a:spcBef>
              <a:spcAft>
                <a:spcPts val="0"/>
              </a:spcAft>
              <a:buClr>
                <a:schemeClr val="dk1"/>
              </a:buClr>
              <a:buSzPts val="1800"/>
              <a:buChar char="■"/>
              <a:defRPr/>
            </a:lvl6pPr>
            <a:lvl7pPr marL="3200400" lvl="6" indent="-342900" algn="l">
              <a:lnSpc>
                <a:spcPct val="115000"/>
              </a:lnSpc>
              <a:spcBef>
                <a:spcPts val="1600"/>
              </a:spcBef>
              <a:spcAft>
                <a:spcPts val="0"/>
              </a:spcAft>
              <a:buClr>
                <a:schemeClr val="dk1"/>
              </a:buClr>
              <a:buSzPts val="1800"/>
              <a:buChar char="●"/>
              <a:defRPr/>
            </a:lvl7pPr>
            <a:lvl8pPr marL="3657600" lvl="7" indent="-342900" algn="l">
              <a:lnSpc>
                <a:spcPct val="115000"/>
              </a:lnSpc>
              <a:spcBef>
                <a:spcPts val="1600"/>
              </a:spcBef>
              <a:spcAft>
                <a:spcPts val="0"/>
              </a:spcAft>
              <a:buClr>
                <a:schemeClr val="dk1"/>
              </a:buClr>
              <a:buSzPts val="1800"/>
              <a:buChar char="○"/>
              <a:defRPr/>
            </a:lvl8pPr>
            <a:lvl9pPr marL="4114800" lvl="8" indent="-342900" algn="l">
              <a:lnSpc>
                <a:spcPct val="115000"/>
              </a:lnSpc>
              <a:spcBef>
                <a:spcPts val="1600"/>
              </a:spcBef>
              <a:spcAft>
                <a:spcPts val="160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16"/>
        <p:cNvGrpSpPr/>
        <p:nvPr/>
      </p:nvGrpSpPr>
      <p:grpSpPr>
        <a:xfrm>
          <a:off x="0" y="0"/>
          <a:ext cx="0" cy="0"/>
          <a:chOff x="0" y="0"/>
          <a:chExt cx="0" cy="0"/>
        </a:xfrm>
      </p:grpSpPr>
      <p:pic>
        <p:nvPicPr>
          <p:cNvPr id="17" name="Google Shape;17;p21" descr="kcb_slides-03.png"/>
          <p:cNvPicPr preferRelativeResize="0"/>
          <p:nvPr/>
        </p:nvPicPr>
        <p:blipFill rotWithShape="1">
          <a:blip r:embed="rId2">
            <a:alphaModFix/>
          </a:blip>
          <a:srcRect/>
          <a:stretch/>
        </p:blipFill>
        <p:spPr>
          <a:xfrm>
            <a:off x="0" y="0"/>
            <a:ext cx="9144002" cy="6858001"/>
          </a:xfrm>
          <a:prstGeom prst="rect">
            <a:avLst/>
          </a:prstGeom>
          <a:noFill/>
          <a:ln>
            <a:noFill/>
          </a:ln>
        </p:spPr>
      </p:pic>
      <p:sp>
        <p:nvSpPr>
          <p:cNvPr id="18" name="Google Shape;18;p21"/>
          <p:cNvSpPr txBox="1">
            <a:spLocks noGrp="1"/>
          </p:cNvSpPr>
          <p:nvPr>
            <p:ph type="body" idx="1"/>
          </p:nvPr>
        </p:nvSpPr>
        <p:spPr>
          <a:xfrm>
            <a:off x="3393528" y="3727450"/>
            <a:ext cx="3581400" cy="624300"/>
          </a:xfrm>
          <a:prstGeom prst="rect">
            <a:avLst/>
          </a:prstGeom>
          <a:noFill/>
          <a:ln>
            <a:noFill/>
          </a:ln>
        </p:spPr>
        <p:txBody>
          <a:bodyPr spcFirstLastPara="1" wrap="square" lIns="91425" tIns="45700" rIns="91425" bIns="45700" anchor="t" anchorCtr="0">
            <a:noAutofit/>
          </a:bodyPr>
          <a:lstStyle>
            <a:lvl1pPr marL="457200" lvl="0" indent="-228600" algn="l">
              <a:lnSpc>
                <a:spcPct val="115000"/>
              </a:lnSpc>
              <a:spcBef>
                <a:spcPts val="640"/>
              </a:spcBef>
              <a:spcAft>
                <a:spcPts val="0"/>
              </a:spcAft>
              <a:buClr>
                <a:srgbClr val="FFFFFF"/>
              </a:buClr>
              <a:buSzPts val="3200"/>
              <a:buNone/>
              <a:defRPr b="1" i="0">
                <a:solidFill>
                  <a:srgbClr val="FFFFFF"/>
                </a:solidFill>
                <a:latin typeface="Arial"/>
                <a:ea typeface="Arial"/>
                <a:cs typeface="Arial"/>
                <a:sym typeface="Arial"/>
              </a:defRPr>
            </a:lvl1pPr>
            <a:lvl2pPr marL="914400" lvl="1" indent="-342900" algn="l">
              <a:lnSpc>
                <a:spcPct val="115000"/>
              </a:lnSpc>
              <a:spcBef>
                <a:spcPts val="1600"/>
              </a:spcBef>
              <a:spcAft>
                <a:spcPts val="0"/>
              </a:spcAft>
              <a:buClr>
                <a:schemeClr val="dk1"/>
              </a:buClr>
              <a:buSzPts val="1800"/>
              <a:buChar char="○"/>
              <a:defRPr/>
            </a:lvl2pPr>
            <a:lvl3pPr marL="1371600" lvl="2" indent="-342900" algn="l">
              <a:lnSpc>
                <a:spcPct val="115000"/>
              </a:lnSpc>
              <a:spcBef>
                <a:spcPts val="1600"/>
              </a:spcBef>
              <a:spcAft>
                <a:spcPts val="0"/>
              </a:spcAft>
              <a:buClr>
                <a:schemeClr val="dk1"/>
              </a:buClr>
              <a:buSzPts val="1800"/>
              <a:buChar char="■"/>
              <a:defRPr/>
            </a:lvl3pPr>
            <a:lvl4pPr marL="1828800" lvl="3" indent="-342900" algn="l">
              <a:lnSpc>
                <a:spcPct val="115000"/>
              </a:lnSpc>
              <a:spcBef>
                <a:spcPts val="1600"/>
              </a:spcBef>
              <a:spcAft>
                <a:spcPts val="0"/>
              </a:spcAft>
              <a:buClr>
                <a:schemeClr val="dk1"/>
              </a:buClr>
              <a:buSzPts val="1800"/>
              <a:buChar char="●"/>
              <a:defRPr/>
            </a:lvl4pPr>
            <a:lvl5pPr marL="2286000" lvl="4" indent="-342900" algn="l">
              <a:lnSpc>
                <a:spcPct val="115000"/>
              </a:lnSpc>
              <a:spcBef>
                <a:spcPts val="1600"/>
              </a:spcBef>
              <a:spcAft>
                <a:spcPts val="0"/>
              </a:spcAft>
              <a:buClr>
                <a:schemeClr val="dk1"/>
              </a:buClr>
              <a:buSzPts val="1800"/>
              <a:buChar char="○"/>
              <a:defRPr/>
            </a:lvl5pPr>
            <a:lvl6pPr marL="2743200" lvl="5" indent="-342900" algn="l">
              <a:lnSpc>
                <a:spcPct val="115000"/>
              </a:lnSpc>
              <a:spcBef>
                <a:spcPts val="1600"/>
              </a:spcBef>
              <a:spcAft>
                <a:spcPts val="0"/>
              </a:spcAft>
              <a:buClr>
                <a:schemeClr val="dk1"/>
              </a:buClr>
              <a:buSzPts val="1800"/>
              <a:buChar char="■"/>
              <a:defRPr/>
            </a:lvl6pPr>
            <a:lvl7pPr marL="3200400" lvl="6" indent="-342900" algn="l">
              <a:lnSpc>
                <a:spcPct val="115000"/>
              </a:lnSpc>
              <a:spcBef>
                <a:spcPts val="1600"/>
              </a:spcBef>
              <a:spcAft>
                <a:spcPts val="0"/>
              </a:spcAft>
              <a:buClr>
                <a:schemeClr val="dk1"/>
              </a:buClr>
              <a:buSzPts val="1800"/>
              <a:buChar char="●"/>
              <a:defRPr/>
            </a:lvl7pPr>
            <a:lvl8pPr marL="3657600" lvl="7" indent="-342900" algn="l">
              <a:lnSpc>
                <a:spcPct val="115000"/>
              </a:lnSpc>
              <a:spcBef>
                <a:spcPts val="1600"/>
              </a:spcBef>
              <a:spcAft>
                <a:spcPts val="0"/>
              </a:spcAft>
              <a:buClr>
                <a:schemeClr val="dk1"/>
              </a:buClr>
              <a:buSzPts val="1800"/>
              <a:buChar char="○"/>
              <a:defRPr/>
            </a:lvl8pPr>
            <a:lvl9pPr marL="4114800" lvl="8" indent="-342900" algn="l">
              <a:lnSpc>
                <a:spcPct val="115000"/>
              </a:lnSpc>
              <a:spcBef>
                <a:spcPts val="1600"/>
              </a:spcBef>
              <a:spcAft>
                <a:spcPts val="1600"/>
              </a:spcAft>
              <a:buClr>
                <a:schemeClr val="dk1"/>
              </a:buClr>
              <a:buSzPts val="1800"/>
              <a:buChar char="■"/>
              <a:defRPr/>
            </a:lvl9pPr>
          </a:lstStyle>
          <a:p>
            <a:endParaRPr/>
          </a:p>
        </p:txBody>
      </p:sp>
      <p:sp>
        <p:nvSpPr>
          <p:cNvPr id="19" name="Google Shape;19;p21"/>
          <p:cNvSpPr txBox="1">
            <a:spLocks noGrp="1"/>
          </p:cNvSpPr>
          <p:nvPr>
            <p:ph type="body" idx="2"/>
          </p:nvPr>
        </p:nvSpPr>
        <p:spPr>
          <a:xfrm>
            <a:off x="3403938" y="4268201"/>
            <a:ext cx="1800300" cy="780900"/>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640"/>
              </a:spcBef>
              <a:spcAft>
                <a:spcPts val="0"/>
              </a:spcAft>
              <a:buClr>
                <a:srgbClr val="FFFFFF"/>
              </a:buClr>
              <a:buSzPts val="3200"/>
              <a:buFont typeface="Arial"/>
              <a:buNone/>
              <a:defRPr>
                <a:solidFill>
                  <a:srgbClr val="FFFFFF"/>
                </a:solidFill>
              </a:defRPr>
            </a:lvl1pPr>
            <a:lvl2pPr marL="914400" lvl="1" indent="-342900" algn="l">
              <a:lnSpc>
                <a:spcPct val="115000"/>
              </a:lnSpc>
              <a:spcBef>
                <a:spcPts val="360"/>
              </a:spcBef>
              <a:spcAft>
                <a:spcPts val="0"/>
              </a:spcAft>
              <a:buClr>
                <a:schemeClr val="dk1"/>
              </a:buClr>
              <a:buSzPts val="1800"/>
              <a:buChar char="○"/>
              <a:defRPr/>
            </a:lvl2pPr>
            <a:lvl3pPr marL="1371600" lvl="2" indent="-342900" algn="l">
              <a:lnSpc>
                <a:spcPct val="115000"/>
              </a:lnSpc>
              <a:spcBef>
                <a:spcPts val="1600"/>
              </a:spcBef>
              <a:spcAft>
                <a:spcPts val="0"/>
              </a:spcAft>
              <a:buClr>
                <a:schemeClr val="dk1"/>
              </a:buClr>
              <a:buSzPts val="1800"/>
              <a:buChar char="■"/>
              <a:defRPr/>
            </a:lvl3pPr>
            <a:lvl4pPr marL="1828800" lvl="3" indent="-342900" algn="l">
              <a:lnSpc>
                <a:spcPct val="115000"/>
              </a:lnSpc>
              <a:spcBef>
                <a:spcPts val="1600"/>
              </a:spcBef>
              <a:spcAft>
                <a:spcPts val="0"/>
              </a:spcAft>
              <a:buClr>
                <a:schemeClr val="dk1"/>
              </a:buClr>
              <a:buSzPts val="1800"/>
              <a:buChar char="●"/>
              <a:defRPr/>
            </a:lvl4pPr>
            <a:lvl5pPr marL="2286000" lvl="4" indent="-342900" algn="l">
              <a:lnSpc>
                <a:spcPct val="115000"/>
              </a:lnSpc>
              <a:spcBef>
                <a:spcPts val="1600"/>
              </a:spcBef>
              <a:spcAft>
                <a:spcPts val="0"/>
              </a:spcAft>
              <a:buClr>
                <a:schemeClr val="dk1"/>
              </a:buClr>
              <a:buSzPts val="1800"/>
              <a:buChar char="○"/>
              <a:defRPr/>
            </a:lvl5pPr>
            <a:lvl6pPr marL="2743200" lvl="5" indent="-342900" algn="l">
              <a:lnSpc>
                <a:spcPct val="115000"/>
              </a:lnSpc>
              <a:spcBef>
                <a:spcPts val="1600"/>
              </a:spcBef>
              <a:spcAft>
                <a:spcPts val="0"/>
              </a:spcAft>
              <a:buClr>
                <a:schemeClr val="dk1"/>
              </a:buClr>
              <a:buSzPts val="1800"/>
              <a:buChar char="■"/>
              <a:defRPr/>
            </a:lvl6pPr>
            <a:lvl7pPr marL="3200400" lvl="6" indent="-342900" algn="l">
              <a:lnSpc>
                <a:spcPct val="115000"/>
              </a:lnSpc>
              <a:spcBef>
                <a:spcPts val="1600"/>
              </a:spcBef>
              <a:spcAft>
                <a:spcPts val="0"/>
              </a:spcAft>
              <a:buClr>
                <a:schemeClr val="dk1"/>
              </a:buClr>
              <a:buSzPts val="1800"/>
              <a:buChar char="●"/>
              <a:defRPr/>
            </a:lvl7pPr>
            <a:lvl8pPr marL="3657600" lvl="7" indent="-342900" algn="l">
              <a:lnSpc>
                <a:spcPct val="115000"/>
              </a:lnSpc>
              <a:spcBef>
                <a:spcPts val="1600"/>
              </a:spcBef>
              <a:spcAft>
                <a:spcPts val="0"/>
              </a:spcAft>
              <a:buClr>
                <a:schemeClr val="dk1"/>
              </a:buClr>
              <a:buSzPts val="1800"/>
              <a:buChar char="○"/>
              <a:defRPr/>
            </a:lvl8pPr>
            <a:lvl9pPr marL="4114800" lvl="8" indent="-342900" algn="l">
              <a:lnSpc>
                <a:spcPct val="115000"/>
              </a:lnSpc>
              <a:spcBef>
                <a:spcPts val="1600"/>
              </a:spcBef>
              <a:spcAft>
                <a:spcPts val="160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0"/>
        <p:cNvGrpSpPr/>
        <p:nvPr/>
      </p:nvGrpSpPr>
      <p:grpSpPr>
        <a:xfrm>
          <a:off x="0" y="0"/>
          <a:ext cx="0" cy="0"/>
          <a:chOff x="0" y="0"/>
          <a:chExt cx="0" cy="0"/>
        </a:xfrm>
      </p:grpSpPr>
      <p:sp>
        <p:nvSpPr>
          <p:cNvPr id="21" name="Google Shape;21;p23"/>
          <p:cNvSpPr txBox="1">
            <a:spLocks noGrp="1"/>
          </p:cNvSpPr>
          <p:nvPr>
            <p:ph type="ctrTitle"/>
          </p:nvPr>
        </p:nvSpPr>
        <p:spPr>
          <a:xfrm>
            <a:off x="311708" y="992767"/>
            <a:ext cx="8520600" cy="27369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22" name="Google Shape;22;p23"/>
          <p:cNvSpPr txBox="1">
            <a:spLocks noGrp="1"/>
          </p:cNvSpPr>
          <p:nvPr>
            <p:ph type="subTitle" idx="1"/>
          </p:nvPr>
        </p:nvSpPr>
        <p:spPr>
          <a:xfrm>
            <a:off x="311700" y="3778833"/>
            <a:ext cx="8520600" cy="1056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23" name="Google Shape;23;p23"/>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
        <p:cNvGrpSpPr/>
        <p:nvPr/>
      </p:nvGrpSpPr>
      <p:grpSpPr>
        <a:xfrm>
          <a:off x="0" y="0"/>
          <a:ext cx="0" cy="0"/>
          <a:chOff x="0" y="0"/>
          <a:chExt cx="0" cy="0"/>
        </a:xfrm>
      </p:grpSpPr>
      <p:sp>
        <p:nvSpPr>
          <p:cNvPr id="25" name="Google Shape;25;p24"/>
          <p:cNvSpPr txBox="1">
            <a:spLocks noGrp="1"/>
          </p:cNvSpPr>
          <p:nvPr>
            <p:ph type="title"/>
          </p:nvPr>
        </p:nvSpPr>
        <p:spPr>
          <a:xfrm>
            <a:off x="311700" y="2867800"/>
            <a:ext cx="8520600" cy="11223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6" name="Google Shape;26;p24"/>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9" name="Google Shape;29;p25"/>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30" name="Google Shape;30;p25"/>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26"/>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3" name="Google Shape;33;p26"/>
          <p:cNvSpPr txBox="1">
            <a:spLocks noGrp="1"/>
          </p:cNvSpPr>
          <p:nvPr>
            <p:ph type="body" idx="1"/>
          </p:nvPr>
        </p:nvSpPr>
        <p:spPr>
          <a:xfrm>
            <a:off x="311700" y="1536633"/>
            <a:ext cx="3999900" cy="4555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4" name="Google Shape;34;p26"/>
          <p:cNvSpPr txBox="1">
            <a:spLocks noGrp="1"/>
          </p:cNvSpPr>
          <p:nvPr>
            <p:ph type="body" idx="2"/>
          </p:nvPr>
        </p:nvSpPr>
        <p:spPr>
          <a:xfrm>
            <a:off x="4832400" y="1536633"/>
            <a:ext cx="3999900" cy="4555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5" name="Google Shape;35;p26"/>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p27"/>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8" name="Google Shape;38;p27"/>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9"/>
        <p:cNvGrpSpPr/>
        <p:nvPr/>
      </p:nvGrpSpPr>
      <p:grpSpPr>
        <a:xfrm>
          <a:off x="0" y="0"/>
          <a:ext cx="0" cy="0"/>
          <a:chOff x="0" y="0"/>
          <a:chExt cx="0" cy="0"/>
        </a:xfrm>
      </p:grpSpPr>
      <p:sp>
        <p:nvSpPr>
          <p:cNvPr id="40" name="Google Shape;40;p28"/>
          <p:cNvSpPr txBox="1">
            <a:spLocks noGrp="1"/>
          </p:cNvSpPr>
          <p:nvPr>
            <p:ph type="title"/>
          </p:nvPr>
        </p:nvSpPr>
        <p:spPr>
          <a:xfrm>
            <a:off x="311700" y="740800"/>
            <a:ext cx="2808000" cy="1007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41" name="Google Shape;41;p28"/>
          <p:cNvSpPr txBox="1">
            <a:spLocks noGrp="1"/>
          </p:cNvSpPr>
          <p:nvPr>
            <p:ph type="body" idx="1"/>
          </p:nvPr>
        </p:nvSpPr>
        <p:spPr>
          <a:xfrm>
            <a:off x="311700" y="1852800"/>
            <a:ext cx="2808000" cy="42393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42" name="Google Shape;42;p28"/>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20"/>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20"/>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20"/>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popcenter.asu.edu/content/sara-model-0"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hyperlink" Target="https://www.keepcincinnatibeautiful.org/resources/safe-and-clean/"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keepcincinnatibeautiful.org/safe-and-clean"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hyperlink" Target="mailto:Ty@Keepcincinnatibeautiful.org"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www.cincinnati-oh.gov/manager/opda/" TargetMode="External"/><Relationship Id="rId3" Type="http://schemas.openxmlformats.org/officeDocument/2006/relationships/hyperlink" Target="https://www.ed2go.com/uc/SearchResults.aspx?SearchTerms=grant+writing&amp;Sort=Relevance&amp;MaxResultCount=20&amp;LoadMore" TargetMode="External"/><Relationship Id="rId7" Type="http://schemas.openxmlformats.org/officeDocument/2006/relationships/hyperlink" Target="https://app.grammarly.com/"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www.gcfdn.org/resources-for-nonprofits/" TargetMode="External"/><Relationship Id="rId5" Type="http://schemas.openxmlformats.org/officeDocument/2006/relationships/hyperlink" Target="https://chpl.org/services/grants/" TargetMode="External"/><Relationship Id="rId10" Type="http://schemas.openxmlformats.org/officeDocument/2006/relationships/hyperlink" Target="https://grantsplus.com/resources/" TargetMode="External"/><Relationship Id="rId4" Type="http://schemas.openxmlformats.org/officeDocument/2006/relationships/hyperlink" Target="https://www.ed2go.com/cstcc/SearchResults.aspx?SearchTerms=Grant%20proposal%20writing%20" TargetMode="External"/><Relationship Id="rId9" Type="http://schemas.openxmlformats.org/officeDocument/2006/relationships/hyperlink" Target="https://guides.libraries.uc.edu/c.php?g=222493&amp;p=1472538"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keepcincinnatibeautiful.org/safe-and-clean"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1.gif"/><Relationship Id="rId4" Type="http://schemas.openxmlformats.org/officeDocument/2006/relationships/hyperlink" Target="mailto:ty@keepcincinnatibeautiful.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keepcincinnatibeautiful.org/_files/ugd/528922_baa4a3a523854401bd0c196549dbf5cb.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keepcincinnatibeautiful.org/safe-and-clean"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hyperlink" Target="https://www.keepcincinnatibeautiful.org/safe-and-clean" TargetMode="External"/><Relationship Id="rId7" Type="http://schemas.openxmlformats.org/officeDocument/2006/relationships/image" Target="../media/image12.gi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2"/>
        <p:cNvGrpSpPr/>
        <p:nvPr/>
      </p:nvGrpSpPr>
      <p:grpSpPr>
        <a:xfrm>
          <a:off x="0" y="0"/>
          <a:ext cx="0" cy="0"/>
          <a:chOff x="0" y="0"/>
          <a:chExt cx="0" cy="0"/>
        </a:xfrm>
      </p:grpSpPr>
      <p:pic>
        <p:nvPicPr>
          <p:cNvPr id="63" name="Google Shape;63;g28124456a9a_0_0"/>
          <p:cNvPicPr preferRelativeResize="0"/>
          <p:nvPr/>
        </p:nvPicPr>
        <p:blipFill rotWithShape="1">
          <a:blip r:embed="rId4">
            <a:alphaModFix/>
          </a:blip>
          <a:srcRect/>
          <a:stretch/>
        </p:blipFill>
        <p:spPr>
          <a:xfrm>
            <a:off x="4478038" y="2400335"/>
            <a:ext cx="4438125" cy="1368425"/>
          </a:xfrm>
          <a:prstGeom prst="rect">
            <a:avLst/>
          </a:prstGeom>
          <a:noFill/>
          <a:ln>
            <a:noFill/>
          </a:ln>
        </p:spPr>
      </p:pic>
      <p:sp>
        <p:nvSpPr>
          <p:cNvPr id="64" name="Google Shape;64;g28124456a9a_0_0"/>
          <p:cNvSpPr txBox="1"/>
          <p:nvPr/>
        </p:nvSpPr>
        <p:spPr>
          <a:xfrm>
            <a:off x="4045675" y="5337525"/>
            <a:ext cx="4870500" cy="1284000"/>
          </a:xfrm>
          <a:prstGeom prst="rect">
            <a:avLst/>
          </a:prstGeom>
          <a:noFill/>
          <a:ln>
            <a:noFill/>
          </a:ln>
        </p:spPr>
        <p:txBody>
          <a:bodyPr spcFirstLastPara="1" wrap="square" lIns="91425" tIns="91425" rIns="91425" bIns="91425" anchor="t" anchorCtr="0">
            <a:noAutofit/>
          </a:bodyPr>
          <a:lstStyle/>
          <a:p>
            <a:pPr marL="457200" marR="0" lvl="0" indent="0" algn="r" rtl="0">
              <a:lnSpc>
                <a:spcPct val="100000"/>
              </a:lnSpc>
              <a:spcBef>
                <a:spcPts val="0"/>
              </a:spcBef>
              <a:spcAft>
                <a:spcPts val="0"/>
              </a:spcAft>
              <a:buClr>
                <a:srgbClr val="000000"/>
              </a:buClr>
              <a:buSzPts val="2200"/>
              <a:buFont typeface="Arial"/>
              <a:buNone/>
            </a:pPr>
            <a:r>
              <a:rPr lang="en" sz="2200" b="1" i="0" u="none" strike="noStrike" cap="none">
                <a:solidFill>
                  <a:schemeClr val="dk2"/>
                </a:solidFill>
                <a:latin typeface="Arial"/>
                <a:ea typeface="Arial"/>
                <a:cs typeface="Arial"/>
                <a:sym typeface="Arial"/>
              </a:rPr>
              <a:t>Ty Wesselkamper </a:t>
            </a:r>
            <a:endParaRPr sz="2200" b="1" i="0" u="none" strike="noStrike" cap="none">
              <a:solidFill>
                <a:schemeClr val="dk2"/>
              </a:solidFill>
              <a:latin typeface="Arial"/>
              <a:ea typeface="Arial"/>
              <a:cs typeface="Arial"/>
              <a:sym typeface="Arial"/>
            </a:endParaRPr>
          </a:p>
          <a:p>
            <a:pPr marL="457200" marR="0" lvl="0" indent="0" algn="r" rtl="0">
              <a:lnSpc>
                <a:spcPct val="100000"/>
              </a:lnSpc>
              <a:spcBef>
                <a:spcPts val="0"/>
              </a:spcBef>
              <a:spcAft>
                <a:spcPts val="0"/>
              </a:spcAft>
              <a:buClr>
                <a:srgbClr val="000000"/>
              </a:buClr>
              <a:buSzPts val="2100"/>
              <a:buFont typeface="Arial"/>
              <a:buNone/>
            </a:pPr>
            <a:r>
              <a:rPr lang="en" sz="2100" b="0" i="0" u="none" strike="noStrike" cap="none">
                <a:solidFill>
                  <a:schemeClr val="dk2"/>
                </a:solidFill>
                <a:latin typeface="Arial"/>
                <a:ea typeface="Arial"/>
                <a:cs typeface="Arial"/>
                <a:sym typeface="Arial"/>
              </a:rPr>
              <a:t>Safe and Clean Grant Coordinator</a:t>
            </a:r>
            <a:endParaRPr sz="2100" b="0" i="0" u="none" strike="noStrike" cap="none">
              <a:solidFill>
                <a:schemeClr val="dk2"/>
              </a:solidFill>
              <a:latin typeface="Arial"/>
              <a:ea typeface="Arial"/>
              <a:cs typeface="Arial"/>
              <a:sym typeface="Arial"/>
            </a:endParaRPr>
          </a:p>
          <a:p>
            <a:pPr marL="457200" marR="0" lvl="0" indent="0" algn="r" rtl="0">
              <a:lnSpc>
                <a:spcPct val="100000"/>
              </a:lnSpc>
              <a:spcBef>
                <a:spcPts val="0"/>
              </a:spcBef>
              <a:spcAft>
                <a:spcPts val="0"/>
              </a:spcAft>
              <a:buClr>
                <a:srgbClr val="000000"/>
              </a:buClr>
              <a:buSzPts val="2100"/>
              <a:buFont typeface="Arial"/>
              <a:buNone/>
            </a:pPr>
            <a:r>
              <a:rPr lang="en" sz="2100" b="0" i="0" u="none" strike="noStrike" cap="none">
                <a:solidFill>
                  <a:schemeClr val="dk2"/>
                </a:solidFill>
                <a:latin typeface="Arial"/>
                <a:ea typeface="Arial"/>
                <a:cs typeface="Arial"/>
                <a:sym typeface="Arial"/>
              </a:rPr>
              <a:t>Ty@KeepCincinnatiBeautiful.org</a:t>
            </a:r>
            <a:endParaRPr sz="2100" b="0" i="0" u="none" strike="noStrike" cap="none">
              <a:solidFill>
                <a:schemeClr val="dk2"/>
              </a:solidFill>
              <a:latin typeface="Arial"/>
              <a:ea typeface="Arial"/>
              <a:cs typeface="Arial"/>
              <a:sym typeface="Arial"/>
            </a:endParaRPr>
          </a:p>
        </p:txBody>
      </p:sp>
      <p:sp>
        <p:nvSpPr>
          <p:cNvPr id="65" name="Google Shape;65;g28124456a9a_0_0"/>
          <p:cNvSpPr txBox="1"/>
          <p:nvPr/>
        </p:nvSpPr>
        <p:spPr>
          <a:xfrm>
            <a:off x="3045475" y="3969225"/>
            <a:ext cx="5870700" cy="13683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2800"/>
              <a:buFont typeface="Arial"/>
              <a:buNone/>
            </a:pPr>
            <a:r>
              <a:rPr lang="en" sz="2800" b="1" i="0" u="none" strike="noStrike" cap="none">
                <a:solidFill>
                  <a:schemeClr val="dk2"/>
                </a:solidFill>
                <a:latin typeface="Arial"/>
                <a:ea typeface="Arial"/>
                <a:cs typeface="Arial"/>
                <a:sym typeface="Arial"/>
              </a:rPr>
              <a:t>The City of Cincinnati’s Safe and Clean Neighborhood Fund</a:t>
            </a:r>
            <a:endParaRPr sz="2800" b="1">
              <a:solidFill>
                <a:schemeClr val="dk2"/>
              </a:solidFill>
            </a:endParaRPr>
          </a:p>
          <a:p>
            <a:pPr marL="0" marR="0" lvl="0" indent="0" algn="r" rtl="0">
              <a:lnSpc>
                <a:spcPct val="100000"/>
              </a:lnSpc>
              <a:spcBef>
                <a:spcPts val="0"/>
              </a:spcBef>
              <a:spcAft>
                <a:spcPts val="0"/>
              </a:spcAft>
              <a:buClr>
                <a:srgbClr val="000000"/>
              </a:buClr>
              <a:buSzPts val="2800"/>
              <a:buFont typeface="Arial"/>
              <a:buNone/>
            </a:pPr>
            <a:r>
              <a:rPr lang="en" sz="1500" b="1">
                <a:solidFill>
                  <a:schemeClr val="dk2"/>
                </a:solidFill>
              </a:rPr>
              <a:t>(Updated March 2025)</a:t>
            </a:r>
            <a:r>
              <a:rPr lang="en" sz="1500" b="1" i="0" u="none" strike="noStrike" cap="none">
                <a:solidFill>
                  <a:schemeClr val="dk2"/>
                </a:solidFill>
                <a:latin typeface="Arial"/>
                <a:ea typeface="Arial"/>
                <a:cs typeface="Arial"/>
                <a:sym typeface="Arial"/>
              </a:rPr>
              <a:t> </a:t>
            </a:r>
            <a:endParaRPr sz="1500" b="1" i="0" u="none" strike="noStrike" cap="none">
              <a:solidFill>
                <a:schemeClr val="dk2"/>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g28124456a9a_0_60"/>
          <p:cNvSpPr txBox="1"/>
          <p:nvPr/>
        </p:nvSpPr>
        <p:spPr>
          <a:xfrm>
            <a:off x="0" y="1657900"/>
            <a:ext cx="4780800" cy="54675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550"/>
              <a:buFont typeface="Arial"/>
              <a:buNone/>
            </a:pPr>
            <a:r>
              <a:rPr lang="en" sz="1600" b="0" i="0" u="none" strike="noStrike" cap="none">
                <a:solidFill>
                  <a:srgbClr val="0E101A"/>
                </a:solidFill>
                <a:latin typeface="Arial"/>
                <a:ea typeface="Arial"/>
                <a:cs typeface="Arial"/>
                <a:sym typeface="Arial"/>
              </a:rPr>
              <a:t>This is a </a:t>
            </a:r>
            <a:r>
              <a:rPr lang="en" sz="1600" b="1" i="0" u="sng" strike="noStrike" cap="none">
                <a:solidFill>
                  <a:srgbClr val="0E101A"/>
                </a:solidFill>
              </a:rPr>
              <a:t>reimbursable grant</a:t>
            </a:r>
            <a:r>
              <a:rPr lang="en" sz="1600" b="0" i="0" u="none" strike="noStrike" cap="none">
                <a:solidFill>
                  <a:srgbClr val="0E101A"/>
                </a:solidFill>
                <a:latin typeface="Arial"/>
                <a:ea typeface="Arial"/>
                <a:cs typeface="Arial"/>
                <a:sym typeface="Arial"/>
              </a:rPr>
              <a:t> meaning all expenses, services, materials, &amp; related costs must be </a:t>
            </a:r>
            <a:r>
              <a:rPr lang="en" sz="1600" b="0" i="0" u="sng" strike="noStrike" cap="none">
                <a:solidFill>
                  <a:srgbClr val="0E101A"/>
                </a:solidFill>
                <a:latin typeface="Arial"/>
                <a:ea typeface="Arial"/>
                <a:cs typeface="Arial"/>
                <a:sym typeface="Arial"/>
              </a:rPr>
              <a:t>paid </a:t>
            </a:r>
            <a:r>
              <a:rPr lang="en" sz="1600" b="0" i="0" u="none" strike="noStrike" cap="none">
                <a:solidFill>
                  <a:srgbClr val="0E101A"/>
                </a:solidFill>
                <a:latin typeface="Arial"/>
                <a:ea typeface="Arial"/>
                <a:cs typeface="Arial"/>
                <a:sym typeface="Arial"/>
              </a:rPr>
              <a:t>before submitting for reimbursement. </a:t>
            </a:r>
            <a:endParaRPr sz="1600" b="0" i="0" u="none" strike="noStrike" cap="none">
              <a:solidFill>
                <a:srgbClr val="0E101A"/>
              </a:solidFill>
              <a:latin typeface="Arial"/>
              <a:ea typeface="Arial"/>
              <a:cs typeface="Arial"/>
              <a:sym typeface="Arial"/>
            </a:endParaRPr>
          </a:p>
          <a:p>
            <a:pPr marL="457200" marR="0" lvl="0" indent="-330200" algn="l" rtl="0">
              <a:lnSpc>
                <a:spcPct val="115000"/>
              </a:lnSpc>
              <a:spcBef>
                <a:spcPts val="0"/>
              </a:spcBef>
              <a:spcAft>
                <a:spcPts val="0"/>
              </a:spcAft>
              <a:buClr>
                <a:srgbClr val="0E101A"/>
              </a:buClr>
              <a:buSzPts val="1600"/>
              <a:buFont typeface="Arial"/>
              <a:buChar char="●"/>
            </a:pPr>
            <a:r>
              <a:rPr lang="en" sz="1600" b="0" i="0" u="none" strike="noStrike" cap="none">
                <a:solidFill>
                  <a:srgbClr val="0E101A"/>
                </a:solidFill>
                <a:latin typeface="Arial"/>
                <a:ea typeface="Arial"/>
                <a:cs typeface="Arial"/>
                <a:sym typeface="Arial"/>
              </a:rPr>
              <a:t>There are no limits on the number of claim vouchers you submit, you can submit for reimbursement each month, by project area upon completion, or at the end of the project. </a:t>
            </a:r>
            <a:endParaRPr sz="1600"/>
          </a:p>
          <a:p>
            <a:pPr marL="457200" marR="0" lvl="0" indent="0" algn="l" rtl="0">
              <a:lnSpc>
                <a:spcPct val="115000"/>
              </a:lnSpc>
              <a:spcBef>
                <a:spcPts val="0"/>
              </a:spcBef>
              <a:spcAft>
                <a:spcPts val="0"/>
              </a:spcAft>
              <a:buClr>
                <a:srgbClr val="000000"/>
              </a:buClr>
              <a:buSzPts val="1550"/>
              <a:buFont typeface="Arial"/>
              <a:buNone/>
            </a:pPr>
            <a:endParaRPr sz="1600" b="0" i="0" u="none" strike="noStrike" cap="none">
              <a:solidFill>
                <a:srgbClr val="0E101A"/>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550"/>
              <a:buFont typeface="Arial"/>
              <a:buNone/>
            </a:pPr>
            <a:r>
              <a:rPr lang="en" sz="1600" b="0" i="0" u="none" strike="noStrike" cap="none">
                <a:solidFill>
                  <a:srgbClr val="0E101A"/>
                </a:solidFill>
                <a:latin typeface="Arial"/>
                <a:ea typeface="Arial"/>
                <a:cs typeface="Arial"/>
                <a:sym typeface="Arial"/>
              </a:rPr>
              <a:t>What is </a:t>
            </a:r>
            <a:r>
              <a:rPr lang="en" sz="1600" b="1" i="0" u="sng" strike="noStrike" cap="none">
                <a:solidFill>
                  <a:srgbClr val="0E101A"/>
                </a:solidFill>
                <a:latin typeface="Arial"/>
                <a:ea typeface="Arial"/>
                <a:cs typeface="Arial"/>
                <a:sym typeface="Arial"/>
              </a:rPr>
              <a:t>not eligible</a:t>
            </a:r>
            <a:r>
              <a:rPr lang="en" sz="1600" b="1" i="0" u="none" strike="noStrike" cap="none">
                <a:solidFill>
                  <a:srgbClr val="0E101A"/>
                </a:solidFill>
                <a:latin typeface="Arial"/>
                <a:ea typeface="Arial"/>
                <a:cs typeface="Arial"/>
                <a:sym typeface="Arial"/>
              </a:rPr>
              <a:t> </a:t>
            </a:r>
            <a:r>
              <a:rPr lang="en" sz="1600" b="0" i="0" u="none" strike="noStrike" cap="none">
                <a:solidFill>
                  <a:srgbClr val="0E101A"/>
                </a:solidFill>
                <a:latin typeface="Arial"/>
                <a:ea typeface="Arial"/>
                <a:cs typeface="Arial"/>
                <a:sym typeface="Arial"/>
              </a:rPr>
              <a:t>for reimbursement: </a:t>
            </a:r>
            <a:endParaRPr sz="1600" b="0" i="0" u="none" strike="noStrike" cap="none">
              <a:solidFill>
                <a:srgbClr val="0E101A"/>
              </a:solidFill>
              <a:latin typeface="Arial"/>
              <a:ea typeface="Arial"/>
              <a:cs typeface="Arial"/>
              <a:sym typeface="Arial"/>
            </a:endParaRPr>
          </a:p>
          <a:p>
            <a:pPr marL="457200" marR="0" lvl="0" indent="-330200" algn="l" rtl="0">
              <a:lnSpc>
                <a:spcPct val="115000"/>
              </a:lnSpc>
              <a:spcBef>
                <a:spcPts val="0"/>
              </a:spcBef>
              <a:spcAft>
                <a:spcPts val="0"/>
              </a:spcAft>
              <a:buClr>
                <a:srgbClr val="0E101A"/>
              </a:buClr>
              <a:buSzPts val="1600"/>
              <a:buFont typeface="Arial"/>
              <a:buChar char="●"/>
            </a:pPr>
            <a:r>
              <a:rPr lang="en" sz="1600" b="0" i="0" u="none" strike="noStrike" cap="none">
                <a:solidFill>
                  <a:srgbClr val="0E101A"/>
                </a:solidFill>
                <a:latin typeface="Arial"/>
                <a:ea typeface="Arial"/>
                <a:cs typeface="Arial"/>
                <a:sym typeface="Arial"/>
              </a:rPr>
              <a:t>T-Shirts, other clothing, Food </a:t>
            </a:r>
            <a:r>
              <a:rPr lang="en" sz="1600">
                <a:solidFill>
                  <a:srgbClr val="0E101A"/>
                </a:solidFill>
              </a:rPr>
              <a:t>&amp;</a:t>
            </a:r>
            <a:r>
              <a:rPr lang="en" sz="1600" b="0" i="0" u="none" strike="noStrike" cap="none">
                <a:solidFill>
                  <a:srgbClr val="0E101A"/>
                </a:solidFill>
                <a:latin typeface="Arial"/>
                <a:ea typeface="Arial"/>
                <a:cs typeface="Arial"/>
                <a:sym typeface="Arial"/>
              </a:rPr>
              <a:t> Beverages, Entertainment , Ongoing expenses, Personnel Costs(Gas, Electric, overhead costs, payroll)</a:t>
            </a:r>
            <a:endParaRPr sz="1600" b="0" i="0" u="none" strike="noStrike" cap="none">
              <a:solidFill>
                <a:srgbClr val="0E101A"/>
              </a:solidFill>
              <a:latin typeface="Arial"/>
              <a:ea typeface="Arial"/>
              <a:cs typeface="Arial"/>
              <a:sym typeface="Arial"/>
            </a:endParaRPr>
          </a:p>
          <a:p>
            <a:pPr marL="457200" marR="0" lvl="0" indent="-330200" algn="l" rtl="0">
              <a:lnSpc>
                <a:spcPct val="115000"/>
              </a:lnSpc>
              <a:spcBef>
                <a:spcPts val="0"/>
              </a:spcBef>
              <a:spcAft>
                <a:spcPts val="0"/>
              </a:spcAft>
              <a:buClr>
                <a:srgbClr val="0E101A"/>
              </a:buClr>
              <a:buSzPts val="1600"/>
              <a:buFont typeface="Arial"/>
              <a:buChar char="●"/>
            </a:pPr>
            <a:r>
              <a:rPr lang="en" sz="1600" b="0" i="0" u="none" strike="noStrike" cap="none">
                <a:solidFill>
                  <a:srgbClr val="0E101A"/>
                </a:solidFill>
                <a:latin typeface="Arial"/>
                <a:ea typeface="Arial"/>
                <a:cs typeface="Arial"/>
                <a:sym typeface="Arial"/>
              </a:rPr>
              <a:t>Note- Stipends/Payment to contractors/services are eligible for reimbursement. Ex: Gun Safety Expert for Gun Violence Prevention Programming.</a:t>
            </a:r>
            <a:endParaRPr sz="1600" b="0" i="0" u="none" strike="noStrike" cap="none">
              <a:solidFill>
                <a:srgbClr val="0E101A"/>
              </a:solidFill>
              <a:latin typeface="Arial"/>
              <a:ea typeface="Arial"/>
              <a:cs typeface="Arial"/>
              <a:sym typeface="Arial"/>
            </a:endParaRPr>
          </a:p>
          <a:p>
            <a:pPr marL="457200" marR="0" lvl="0" indent="-330200" algn="l" rtl="0">
              <a:lnSpc>
                <a:spcPct val="115000"/>
              </a:lnSpc>
              <a:spcBef>
                <a:spcPts val="0"/>
              </a:spcBef>
              <a:spcAft>
                <a:spcPts val="0"/>
              </a:spcAft>
              <a:buClr>
                <a:srgbClr val="0E101A"/>
              </a:buClr>
              <a:buSzPts val="1600"/>
              <a:buChar char="●"/>
            </a:pPr>
            <a:r>
              <a:rPr lang="en" sz="1600">
                <a:solidFill>
                  <a:srgbClr val="0E101A"/>
                </a:solidFill>
              </a:rPr>
              <a:t>Youth stipends are eligible for reimbursement. </a:t>
            </a:r>
            <a:endParaRPr sz="1600">
              <a:solidFill>
                <a:srgbClr val="0E101A"/>
              </a:solidFill>
            </a:endParaRPr>
          </a:p>
          <a:p>
            <a:pPr marL="45720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Arial"/>
              <a:ea typeface="Arial"/>
              <a:cs typeface="Arial"/>
              <a:sym typeface="Arial"/>
            </a:endParaRPr>
          </a:p>
        </p:txBody>
      </p:sp>
      <p:pic>
        <p:nvPicPr>
          <p:cNvPr id="127" name="Google Shape;127;g28124456a9a_0_60"/>
          <p:cNvPicPr preferRelativeResize="0"/>
          <p:nvPr/>
        </p:nvPicPr>
        <p:blipFill rotWithShape="1">
          <a:blip r:embed="rId3">
            <a:alphaModFix/>
          </a:blip>
          <a:srcRect l="1606" t="5271" r="9163" b="17094"/>
          <a:stretch/>
        </p:blipFill>
        <p:spPr>
          <a:xfrm>
            <a:off x="4879863" y="1852000"/>
            <a:ext cx="4073774" cy="2872149"/>
          </a:xfrm>
          <a:prstGeom prst="rect">
            <a:avLst/>
          </a:prstGeom>
          <a:noFill/>
          <a:ln>
            <a:noFill/>
          </a:ln>
        </p:spPr>
      </p:pic>
      <p:sp>
        <p:nvSpPr>
          <p:cNvPr id="128" name="Google Shape;128;g28124456a9a_0_60"/>
          <p:cNvSpPr txBox="1"/>
          <p:nvPr/>
        </p:nvSpPr>
        <p:spPr>
          <a:xfrm>
            <a:off x="4879900" y="4996825"/>
            <a:ext cx="4073700" cy="1262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chemeClr val="dk1"/>
                </a:solidFill>
                <a:latin typeface="Arial"/>
                <a:ea typeface="Arial"/>
                <a:cs typeface="Arial"/>
                <a:sym typeface="Arial"/>
              </a:rPr>
              <a:t>Save Our Youth Kings and Queens provides after school programming, mentoring, enrichment field trips and stewardship opportunities for youth in the Winton Terrace/Winton Hills community.</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28128dbfe3b_0_2"/>
          <p:cNvSpPr txBox="1"/>
          <p:nvPr/>
        </p:nvSpPr>
        <p:spPr>
          <a:xfrm>
            <a:off x="-473025" y="4457025"/>
            <a:ext cx="7976700" cy="615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000000"/>
              </a:solidFill>
              <a:latin typeface="Arial Black"/>
              <a:ea typeface="Arial Black"/>
              <a:cs typeface="Arial Black"/>
              <a:sym typeface="Arial Black"/>
            </a:endParaRPr>
          </a:p>
        </p:txBody>
      </p:sp>
      <p:sp>
        <p:nvSpPr>
          <p:cNvPr id="134" name="Google Shape;134;g28128dbfe3b_0_2"/>
          <p:cNvSpPr txBox="1"/>
          <p:nvPr/>
        </p:nvSpPr>
        <p:spPr>
          <a:xfrm>
            <a:off x="238125" y="1860375"/>
            <a:ext cx="5364000" cy="5171700"/>
          </a:xfrm>
          <a:prstGeom prst="rect">
            <a:avLst/>
          </a:prstGeom>
          <a:noFill/>
          <a:ln>
            <a:noFill/>
          </a:ln>
        </p:spPr>
        <p:txBody>
          <a:bodyPr spcFirstLastPara="1" wrap="square" lIns="91425" tIns="91425" rIns="91425" bIns="91425" anchor="t" anchorCtr="0">
            <a:spAutoFit/>
          </a:bodyPr>
          <a:lstStyle/>
          <a:p>
            <a:pPr marL="457200" marR="0" lvl="0" indent="-336550"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Arial"/>
                <a:ea typeface="Arial"/>
                <a:cs typeface="Arial"/>
                <a:sym typeface="Arial"/>
              </a:rPr>
              <a:t>Safe and Clean Grant Term: 1 year term if approved for funding</a:t>
            </a:r>
            <a:endParaRPr sz="1700" b="0" i="0" u="none" strike="noStrike" cap="none">
              <a:solidFill>
                <a:schemeClr val="dk1"/>
              </a:solidFill>
              <a:latin typeface="Arial"/>
              <a:ea typeface="Arial"/>
              <a:cs typeface="Arial"/>
              <a:sym typeface="Arial"/>
            </a:endParaRPr>
          </a:p>
          <a:p>
            <a:pPr marL="914400" marR="0" lvl="1" indent="-336550"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Arial"/>
                <a:ea typeface="Arial"/>
                <a:cs typeface="Arial"/>
                <a:sym typeface="Arial"/>
              </a:rPr>
              <a:t>If the agreement was signed on 6/1/2024 then you’d have until 6/1/2025 make all the purchases necessary for the project that would be eligible for reimbursements.</a:t>
            </a:r>
            <a:endParaRPr sz="1700" b="0" i="0" u="none" strike="noStrike" cap="none">
              <a:solidFill>
                <a:schemeClr val="dk1"/>
              </a:solidFill>
              <a:latin typeface="Arial"/>
              <a:ea typeface="Arial"/>
              <a:cs typeface="Arial"/>
              <a:sym typeface="Arial"/>
            </a:endParaRPr>
          </a:p>
          <a:p>
            <a:pPr marL="457200" marR="0" lvl="0" indent="-336550"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Arial"/>
                <a:ea typeface="Arial"/>
                <a:cs typeface="Arial"/>
                <a:sym typeface="Arial"/>
              </a:rPr>
              <a:t>Midway report is due no later than 7 months after signing agreement with photos/multimedia</a:t>
            </a:r>
            <a:endParaRPr sz="1700" b="0" i="0" u="none" strike="noStrike" cap="none">
              <a:solidFill>
                <a:schemeClr val="dk1"/>
              </a:solidFill>
              <a:latin typeface="Arial"/>
              <a:ea typeface="Arial"/>
              <a:cs typeface="Arial"/>
              <a:sym typeface="Arial"/>
            </a:endParaRPr>
          </a:p>
          <a:p>
            <a:pPr marL="457200" marR="0" lvl="0" indent="-336550"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Arial"/>
                <a:ea typeface="Arial"/>
                <a:cs typeface="Arial"/>
                <a:sym typeface="Arial"/>
              </a:rPr>
              <a:t>Final report is due no later than 30 days after your term ends with photos/multimedia </a:t>
            </a:r>
            <a:endParaRPr sz="1700" b="0" i="0" u="none" strike="noStrike" cap="none">
              <a:solidFill>
                <a:schemeClr val="dk1"/>
              </a:solidFill>
              <a:latin typeface="Arial"/>
              <a:ea typeface="Arial"/>
              <a:cs typeface="Arial"/>
              <a:sym typeface="Arial"/>
            </a:endParaRPr>
          </a:p>
          <a:p>
            <a:pPr marL="457200" marR="0" lvl="0" indent="-336550"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Arial"/>
                <a:ea typeface="Arial"/>
                <a:cs typeface="Arial"/>
                <a:sym typeface="Arial"/>
              </a:rPr>
              <a:t>Failure to submit both reports will disqualify you from receiving funding until both reports are submitted.</a:t>
            </a:r>
            <a:endParaRPr sz="1700" b="0"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None/>
            </a:pPr>
            <a:endParaRPr sz="1700">
              <a:solidFill>
                <a:schemeClr val="dk1"/>
              </a:solidFill>
            </a:endParaRPr>
          </a:p>
          <a:p>
            <a:pPr marL="0" marR="0" lvl="0" indent="0" algn="l" rtl="0">
              <a:lnSpc>
                <a:spcPct val="100000"/>
              </a:lnSpc>
              <a:spcBef>
                <a:spcPts val="0"/>
              </a:spcBef>
              <a:spcAft>
                <a:spcPts val="0"/>
              </a:spcAft>
              <a:buClr>
                <a:srgbClr val="000000"/>
              </a:buClr>
              <a:buSzPts val="1800"/>
              <a:buFont typeface="Arial"/>
              <a:buNone/>
            </a:pPr>
            <a:r>
              <a:rPr lang="en" sz="1700" b="1" i="0" u="none" strike="noStrike" cap="none">
                <a:solidFill>
                  <a:schemeClr val="dk1"/>
                </a:solidFill>
                <a:latin typeface="Arial"/>
                <a:ea typeface="Arial"/>
                <a:cs typeface="Arial"/>
                <a:sym typeface="Arial"/>
              </a:rPr>
              <a:t>Please note</a:t>
            </a:r>
            <a:r>
              <a:rPr lang="en" sz="1700" b="0" i="0" u="none" strike="noStrike" cap="none">
                <a:solidFill>
                  <a:schemeClr val="dk1"/>
                </a:solidFill>
                <a:latin typeface="Arial"/>
                <a:ea typeface="Arial"/>
                <a:cs typeface="Arial"/>
                <a:sym typeface="Arial"/>
              </a:rPr>
              <a:t>: if you have an open grant with S&amp;C, final report must be turned in to be eligible for the next deadline. </a:t>
            </a:r>
            <a:r>
              <a:rPr lang="en" sz="1700">
                <a:solidFill>
                  <a:schemeClr val="dk1"/>
                </a:solidFill>
              </a:rPr>
              <a:t>You can </a:t>
            </a:r>
            <a:r>
              <a:rPr lang="en" sz="1700" b="0" i="0" u="none" strike="noStrike" cap="none">
                <a:solidFill>
                  <a:schemeClr val="dk1"/>
                </a:solidFill>
                <a:latin typeface="Arial"/>
                <a:ea typeface="Arial"/>
                <a:cs typeface="Arial"/>
                <a:sym typeface="Arial"/>
              </a:rPr>
              <a:t>not have more than one open grant. </a:t>
            </a:r>
            <a:endParaRPr sz="17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pic>
        <p:nvPicPr>
          <p:cNvPr id="135" name="Google Shape;135;g28128dbfe3b_0_2"/>
          <p:cNvPicPr preferRelativeResize="0"/>
          <p:nvPr/>
        </p:nvPicPr>
        <p:blipFill rotWithShape="1">
          <a:blip r:embed="rId3">
            <a:alphaModFix/>
          </a:blip>
          <a:srcRect t="10319" r="17904" b="3828"/>
          <a:stretch/>
        </p:blipFill>
        <p:spPr>
          <a:xfrm>
            <a:off x="5967550" y="1860375"/>
            <a:ext cx="3066324" cy="3791949"/>
          </a:xfrm>
          <a:prstGeom prst="rect">
            <a:avLst/>
          </a:prstGeom>
          <a:noFill/>
          <a:ln>
            <a:noFill/>
          </a:ln>
        </p:spPr>
      </p:pic>
      <p:sp>
        <p:nvSpPr>
          <p:cNvPr id="136" name="Google Shape;136;g28128dbfe3b_0_2"/>
          <p:cNvSpPr txBox="1"/>
          <p:nvPr/>
        </p:nvSpPr>
        <p:spPr>
          <a:xfrm>
            <a:off x="5967550" y="5581025"/>
            <a:ext cx="3110100" cy="1046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chemeClr val="dk1"/>
                </a:solidFill>
                <a:latin typeface="Arial"/>
                <a:ea typeface="Arial"/>
                <a:cs typeface="Arial"/>
                <a:sym typeface="Arial"/>
              </a:rPr>
              <a:t>Youth member of Boys and Girls Club of Greater Cincinnati at Rees E. Price Elementary weeding and installing new flower beds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9"/>
          <p:cNvSpPr txBox="1"/>
          <p:nvPr/>
        </p:nvSpPr>
        <p:spPr>
          <a:xfrm>
            <a:off x="583638" y="1665800"/>
            <a:ext cx="7976700" cy="615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 sz="2800" b="0" i="0" u="none" strike="noStrike" cap="none">
                <a:solidFill>
                  <a:srgbClr val="000000"/>
                </a:solidFill>
                <a:latin typeface="Arial Black"/>
                <a:ea typeface="Arial Black"/>
                <a:cs typeface="Arial Black"/>
                <a:sym typeface="Arial Black"/>
              </a:rPr>
              <a:t>SARA MODEL</a:t>
            </a:r>
            <a:endParaRPr sz="2800" b="0" i="0" u="none" strike="noStrike" cap="none">
              <a:solidFill>
                <a:srgbClr val="000000"/>
              </a:solidFill>
              <a:latin typeface="Arial Black"/>
              <a:ea typeface="Arial Black"/>
              <a:cs typeface="Arial Black"/>
              <a:sym typeface="Arial Black"/>
            </a:endParaRPr>
          </a:p>
        </p:txBody>
      </p:sp>
      <p:sp>
        <p:nvSpPr>
          <p:cNvPr id="142" name="Google Shape;142;p9"/>
          <p:cNvSpPr txBox="1"/>
          <p:nvPr/>
        </p:nvSpPr>
        <p:spPr>
          <a:xfrm>
            <a:off x="1920300" y="6353500"/>
            <a:ext cx="5303400" cy="369302"/>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 sz="1200" b="0" i="0" u="sng" strike="noStrike" cap="none">
                <a:solidFill>
                  <a:schemeClr val="hlink"/>
                </a:solidFill>
                <a:latin typeface="Arial"/>
                <a:ea typeface="Arial"/>
                <a:cs typeface="Arial"/>
                <a:sym typeface="Arial"/>
                <a:hlinkClick r:id="rId3"/>
              </a:rPr>
              <a:t>Link to SARA Model</a:t>
            </a:r>
            <a:r>
              <a:rPr lang="en" sz="1200" b="0" i="0" u="none" strike="noStrike" cap="none">
                <a:solidFill>
                  <a:srgbClr val="000000"/>
                </a:solidFill>
                <a:latin typeface="Arial"/>
                <a:ea typeface="Arial"/>
                <a:cs typeface="Arial"/>
                <a:sym typeface="Arial"/>
              </a:rPr>
              <a:t>   		</a:t>
            </a:r>
            <a:r>
              <a:rPr lang="en" sz="1200" b="0" i="0" u="sng" strike="noStrike" cap="none">
                <a:solidFill>
                  <a:schemeClr val="hlink"/>
                </a:solidFill>
                <a:latin typeface="Arial"/>
                <a:ea typeface="Arial"/>
                <a:cs typeface="Arial"/>
                <a:sym typeface="Arial"/>
                <a:hlinkClick r:id="rId4"/>
              </a:rPr>
              <a:t>SARA Training Alerts &amp; Reminders</a:t>
            </a:r>
            <a:endParaRPr sz="1200" b="0" i="0" u="none" strike="noStrike" cap="none">
              <a:solidFill>
                <a:srgbClr val="000000"/>
              </a:solidFill>
              <a:latin typeface="Arial"/>
              <a:ea typeface="Arial"/>
              <a:cs typeface="Arial"/>
              <a:sym typeface="Arial"/>
            </a:endParaRPr>
          </a:p>
        </p:txBody>
      </p:sp>
      <p:sp>
        <p:nvSpPr>
          <p:cNvPr id="143" name="Google Shape;143;p9"/>
          <p:cNvSpPr/>
          <p:nvPr/>
        </p:nvSpPr>
        <p:spPr>
          <a:xfrm>
            <a:off x="8015850" y="3711050"/>
            <a:ext cx="400800" cy="252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4" name="Google Shape;144;p9"/>
          <p:cNvPicPr preferRelativeResize="0"/>
          <p:nvPr/>
        </p:nvPicPr>
        <p:blipFill rotWithShape="1">
          <a:blip r:embed="rId5">
            <a:alphaModFix/>
          </a:blip>
          <a:srcRect/>
          <a:stretch/>
        </p:blipFill>
        <p:spPr>
          <a:xfrm>
            <a:off x="0" y="1463050"/>
            <a:ext cx="9144000" cy="539495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g31c6c67291e_0_9"/>
          <p:cNvSpPr txBox="1"/>
          <p:nvPr/>
        </p:nvSpPr>
        <p:spPr>
          <a:xfrm>
            <a:off x="5223875" y="4509475"/>
            <a:ext cx="3586800" cy="267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700"/>
              <a:buFont typeface="Arial"/>
              <a:buNone/>
            </a:pPr>
            <a:endParaRPr sz="1800" b="0" i="0" u="none" strike="noStrike" cap="none">
              <a:solidFill>
                <a:schemeClr val="dk2"/>
              </a:solidFill>
              <a:latin typeface="Arial"/>
              <a:ea typeface="Arial"/>
              <a:cs typeface="Arial"/>
              <a:sym typeface="Arial"/>
            </a:endParaRPr>
          </a:p>
        </p:txBody>
      </p:sp>
      <p:sp>
        <p:nvSpPr>
          <p:cNvPr id="168" name="Google Shape;168;g31c6c67291e_0_9"/>
          <p:cNvSpPr txBox="1"/>
          <p:nvPr/>
        </p:nvSpPr>
        <p:spPr>
          <a:xfrm>
            <a:off x="162300" y="1799150"/>
            <a:ext cx="8819400" cy="46869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sz="1500" b="1">
                <a:solidFill>
                  <a:schemeClr val="dk1"/>
                </a:solidFill>
              </a:rPr>
              <a:t>ASSESSMENT: What are the measurable short-term and long-term outcomes(2-3 outcomes) of this project/program? Describe the process for measuring the results. (i.e. How will we measure success? How do you know your project will be successful?)*</a:t>
            </a:r>
            <a:endParaRPr sz="1500" b="1">
              <a:solidFill>
                <a:schemeClr val="dk1"/>
              </a:solidFill>
            </a:endParaRPr>
          </a:p>
          <a:p>
            <a:pPr marL="0" lvl="0" indent="0" algn="l" rtl="0">
              <a:lnSpc>
                <a:spcPct val="150000"/>
              </a:lnSpc>
              <a:spcBef>
                <a:spcPts val="800"/>
              </a:spcBef>
              <a:spcAft>
                <a:spcPts val="0"/>
              </a:spcAft>
              <a:buNone/>
            </a:pPr>
            <a:r>
              <a:rPr lang="en" sz="1500">
                <a:solidFill>
                  <a:schemeClr val="dk1"/>
                </a:solidFill>
              </a:rPr>
              <a:t>The Price Hill Safety CAT aims to </a:t>
            </a:r>
            <a:r>
              <a:rPr lang="en" sz="1500" u="sng">
                <a:solidFill>
                  <a:schemeClr val="dk1"/>
                </a:solidFill>
              </a:rPr>
              <a:t>clean two to three lots every Saturday (40-60 areas) and work 20 weeks</a:t>
            </a:r>
            <a:r>
              <a:rPr lang="en" sz="1500">
                <a:solidFill>
                  <a:schemeClr val="dk1"/>
                </a:solidFill>
              </a:rPr>
              <a:t>, June through October. We intend that, by the end of October, </a:t>
            </a:r>
            <a:r>
              <a:rPr lang="en" sz="1500" u="sng">
                <a:solidFill>
                  <a:schemeClr val="dk1"/>
                </a:solidFill>
              </a:rPr>
              <a:t>six to ten youth will be able to operate the various outdoor equipment</a:t>
            </a:r>
            <a:r>
              <a:rPr lang="en" sz="1500">
                <a:solidFill>
                  <a:schemeClr val="dk1"/>
                </a:solidFill>
              </a:rPr>
              <a:t>, </a:t>
            </a:r>
            <a:r>
              <a:rPr lang="en" sz="1500" u="sng">
                <a:solidFill>
                  <a:schemeClr val="dk1"/>
                </a:solidFill>
              </a:rPr>
              <a:t>work as a team</a:t>
            </a:r>
            <a:r>
              <a:rPr lang="en" sz="1500">
                <a:solidFill>
                  <a:schemeClr val="dk1"/>
                </a:solidFill>
              </a:rPr>
              <a:t>, t</a:t>
            </a:r>
            <a:r>
              <a:rPr lang="en" sz="1500" u="sng">
                <a:solidFill>
                  <a:schemeClr val="dk1"/>
                </a:solidFill>
              </a:rPr>
              <a:t>ake pride in their work and dispose of yard waste/debris properly,</a:t>
            </a:r>
            <a:r>
              <a:rPr lang="en" sz="1500">
                <a:solidFill>
                  <a:schemeClr val="dk1"/>
                </a:solidFill>
              </a:rPr>
              <a:t> and that </a:t>
            </a:r>
            <a:r>
              <a:rPr lang="en" sz="1500" u="sng">
                <a:solidFill>
                  <a:schemeClr val="dk1"/>
                </a:solidFill>
              </a:rPr>
              <a:t>80% will be able to access a bank account</a:t>
            </a:r>
            <a:r>
              <a:rPr lang="en" sz="1500">
                <a:solidFill>
                  <a:schemeClr val="dk1"/>
                </a:solidFill>
              </a:rPr>
              <a:t> and </a:t>
            </a:r>
            <a:r>
              <a:rPr lang="en" sz="1500" u="sng">
                <a:solidFill>
                  <a:schemeClr val="dk1"/>
                </a:solidFill>
              </a:rPr>
              <a:t>save </a:t>
            </a:r>
            <a:r>
              <a:rPr lang="en" sz="1500">
                <a:solidFill>
                  <a:schemeClr val="dk1"/>
                </a:solidFill>
              </a:rPr>
              <a:t>for their future. Our goal is for </a:t>
            </a:r>
            <a:r>
              <a:rPr lang="en" sz="1500" u="sng">
                <a:solidFill>
                  <a:schemeClr val="dk1"/>
                </a:solidFill>
              </a:rPr>
              <a:t>80% of the youth to work the entire 20 weeks and remove at least 100 bags of debris</a:t>
            </a:r>
            <a:r>
              <a:rPr lang="en" sz="1500">
                <a:solidFill>
                  <a:schemeClr val="dk1"/>
                </a:solidFill>
              </a:rPr>
              <a:t>. Youth and mentors will complete surveys regarding what worked and could be improved. If we meet these goals, and have students return the following years, we will consider this even more successful. This year, 5 kids will be returning from past years.</a:t>
            </a:r>
            <a:endParaRPr sz="1500">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endParaRPr sz="1500" b="1">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4"/>
          <p:cNvSpPr txBox="1"/>
          <p:nvPr/>
        </p:nvSpPr>
        <p:spPr>
          <a:xfrm>
            <a:off x="583650" y="1644150"/>
            <a:ext cx="7976700" cy="615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2200" b="0" i="0" u="none" strike="noStrike" cap="none">
                <a:solidFill>
                  <a:srgbClr val="000000"/>
                </a:solidFill>
                <a:latin typeface="Arial Black"/>
                <a:ea typeface="Arial Black"/>
                <a:cs typeface="Arial Black"/>
                <a:sym typeface="Arial Black"/>
              </a:rPr>
              <a:t>Measurable Outcomes</a:t>
            </a:r>
            <a:endParaRPr sz="2200" b="0" i="0" u="none" strike="noStrike" cap="none">
              <a:solidFill>
                <a:srgbClr val="000000"/>
              </a:solidFill>
              <a:latin typeface="Arial Black"/>
              <a:ea typeface="Arial Black"/>
              <a:cs typeface="Arial Black"/>
              <a:sym typeface="Arial Black"/>
            </a:endParaRPr>
          </a:p>
        </p:txBody>
      </p:sp>
      <p:sp>
        <p:nvSpPr>
          <p:cNvPr id="179" name="Google Shape;179;p14"/>
          <p:cNvSpPr txBox="1"/>
          <p:nvPr/>
        </p:nvSpPr>
        <p:spPr>
          <a:xfrm>
            <a:off x="4991332" y="2259743"/>
            <a:ext cx="4029900" cy="4941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600"/>
              <a:buFont typeface="Arial"/>
              <a:buNone/>
            </a:pPr>
            <a:r>
              <a:rPr lang="en" b="0" i="0" u="none" strike="noStrike" cap="none">
                <a:solidFill>
                  <a:srgbClr val="222222"/>
                </a:solidFill>
                <a:latin typeface="Arial"/>
                <a:ea typeface="Arial"/>
                <a:cs typeface="Arial"/>
                <a:sym typeface="Arial"/>
              </a:rPr>
              <a:t>Boys and Girls Club of Greater Cincinnati's measurable outcomes:</a:t>
            </a:r>
            <a:endParaRPr b="0" i="0" u="none" strike="noStrike" cap="none">
              <a:solidFill>
                <a:srgbClr val="000000"/>
              </a:solidFill>
              <a:latin typeface="Arial"/>
              <a:ea typeface="Arial"/>
              <a:cs typeface="Arial"/>
              <a:sym typeface="Arial"/>
            </a:endParaRPr>
          </a:p>
          <a:p>
            <a:pPr marL="457200" marR="0" lvl="0" indent="-317500" algn="l" rtl="0">
              <a:lnSpc>
                <a:spcPct val="115000"/>
              </a:lnSpc>
              <a:spcBef>
                <a:spcPts val="0"/>
              </a:spcBef>
              <a:spcAft>
                <a:spcPts val="0"/>
              </a:spcAft>
              <a:buClr>
                <a:srgbClr val="222222"/>
              </a:buClr>
              <a:buSzPts val="1400"/>
              <a:buFont typeface="Arial"/>
              <a:buAutoNum type="arabicPeriod"/>
            </a:pPr>
            <a:r>
              <a:rPr lang="en" b="0" i="0" u="none" strike="noStrike" cap="none">
                <a:solidFill>
                  <a:srgbClr val="222222"/>
                </a:solidFill>
                <a:latin typeface="Arial"/>
                <a:ea typeface="Arial"/>
                <a:cs typeface="Arial"/>
                <a:sym typeface="Arial"/>
              </a:rPr>
              <a:t>Host two 2024 summer clean-up volunteer opportunities (40-50 BGCGC teens participating in two 3-hour events). </a:t>
            </a:r>
            <a:endParaRPr b="0" i="0" u="none" strike="noStrike" cap="none">
              <a:solidFill>
                <a:srgbClr val="222222"/>
              </a:solidFill>
              <a:latin typeface="Arial"/>
              <a:ea typeface="Arial"/>
              <a:cs typeface="Arial"/>
              <a:sym typeface="Arial"/>
            </a:endParaRPr>
          </a:p>
          <a:p>
            <a:pPr marL="457200" marR="0" lvl="0" indent="-317500" algn="l" rtl="0">
              <a:lnSpc>
                <a:spcPct val="115000"/>
              </a:lnSpc>
              <a:spcBef>
                <a:spcPts val="0"/>
              </a:spcBef>
              <a:spcAft>
                <a:spcPts val="0"/>
              </a:spcAft>
              <a:buSzPts val="1400"/>
              <a:buAutoNum type="arabicPeriod"/>
            </a:pPr>
            <a:r>
              <a:rPr lang="en" b="0" i="0" u="none" strike="noStrike" cap="none">
                <a:solidFill>
                  <a:srgbClr val="222222"/>
                </a:solidFill>
                <a:latin typeface="Arial"/>
                <a:ea typeface="Arial"/>
                <a:cs typeface="Arial"/>
                <a:sym typeface="Arial"/>
              </a:rPr>
              <a:t>Teens work alongside community volunteers (Fidelity and KCB) in Avondale and Price Hill  neighborhoods</a:t>
            </a:r>
            <a:r>
              <a:rPr lang="en"/>
              <a:t> </a:t>
            </a:r>
            <a:r>
              <a:rPr lang="en" b="0" i="0" u="none" strike="noStrike" cap="none">
                <a:solidFill>
                  <a:srgbClr val="222222"/>
                </a:solidFill>
                <a:latin typeface="Arial"/>
                <a:ea typeface="Arial"/>
                <a:cs typeface="Arial"/>
                <a:sym typeface="Arial"/>
              </a:rPr>
              <a:t>that experience litter, over growth and invasives.</a:t>
            </a:r>
            <a:endParaRPr b="0" i="0" u="none" strike="noStrike" cap="none">
              <a:solidFill>
                <a:srgbClr val="000000"/>
              </a:solidFill>
              <a:latin typeface="Arial"/>
              <a:ea typeface="Arial"/>
              <a:cs typeface="Arial"/>
              <a:sym typeface="Arial"/>
            </a:endParaRPr>
          </a:p>
          <a:p>
            <a:pPr marL="457200" marR="0" lvl="0" indent="-317500" algn="l" rtl="0">
              <a:lnSpc>
                <a:spcPct val="115000"/>
              </a:lnSpc>
              <a:spcBef>
                <a:spcPts val="0"/>
              </a:spcBef>
              <a:spcAft>
                <a:spcPts val="0"/>
              </a:spcAft>
              <a:buClr>
                <a:srgbClr val="222222"/>
              </a:buClr>
              <a:buSzPts val="1400"/>
              <a:buFont typeface="Arial"/>
              <a:buAutoNum type="arabicPeriod"/>
            </a:pPr>
            <a:r>
              <a:rPr lang="en" b="0" i="0" u="none" strike="noStrike" cap="none">
                <a:solidFill>
                  <a:srgbClr val="222222"/>
                </a:solidFill>
                <a:latin typeface="Arial"/>
                <a:ea typeface="Arial"/>
                <a:cs typeface="Arial"/>
                <a:sym typeface="Arial"/>
              </a:rPr>
              <a:t>Long-term, these activities will continue to build safety, as at least 75% of</a:t>
            </a:r>
            <a:r>
              <a:rPr lang="en"/>
              <a:t> </a:t>
            </a:r>
            <a:r>
              <a:rPr lang="en" b="0" i="0" u="none" strike="noStrike" cap="none">
                <a:solidFill>
                  <a:srgbClr val="222222"/>
                </a:solidFill>
                <a:latin typeface="Arial"/>
                <a:ea typeface="Arial"/>
                <a:cs typeface="Arial"/>
                <a:sym typeface="Arial"/>
              </a:rPr>
              <a:t>summer campers continue as year-round Club members. </a:t>
            </a:r>
            <a:endParaRPr b="0" i="0" u="none" strike="noStrike" cap="none">
              <a:solidFill>
                <a:srgbClr val="222222"/>
              </a:solidFill>
              <a:latin typeface="Arial"/>
              <a:ea typeface="Arial"/>
              <a:cs typeface="Arial"/>
              <a:sym typeface="Arial"/>
            </a:endParaRPr>
          </a:p>
          <a:p>
            <a:pPr marL="457200" marR="0" lvl="0" indent="-317500" algn="l" rtl="0">
              <a:lnSpc>
                <a:spcPct val="115000"/>
              </a:lnSpc>
              <a:spcBef>
                <a:spcPts val="0"/>
              </a:spcBef>
              <a:spcAft>
                <a:spcPts val="0"/>
              </a:spcAft>
              <a:buSzPts val="1400"/>
              <a:buAutoNum type="arabicPeriod"/>
            </a:pPr>
            <a:r>
              <a:rPr lang="en" b="0" i="0" u="none" strike="noStrike" cap="none">
                <a:solidFill>
                  <a:srgbClr val="222222"/>
                </a:solidFill>
                <a:latin typeface="Arial"/>
                <a:ea typeface="Arial"/>
                <a:cs typeface="Arial"/>
                <a:sym typeface="Arial"/>
              </a:rPr>
              <a:t>Additionally,</a:t>
            </a:r>
            <a:r>
              <a:rPr lang="en"/>
              <a:t> </a:t>
            </a:r>
            <a:r>
              <a:rPr lang="en" b="0" i="0" u="none" strike="noStrike" cap="none">
                <a:solidFill>
                  <a:srgbClr val="222222"/>
                </a:solidFill>
                <a:latin typeface="Arial"/>
                <a:ea typeface="Arial"/>
                <a:cs typeface="Arial"/>
                <a:sym typeface="Arial"/>
              </a:rPr>
              <a:t>BGCGC teens will visit clean-ups sites monthly year-round, further building</a:t>
            </a:r>
            <a:r>
              <a:rPr lang="en"/>
              <a:t> </a:t>
            </a:r>
            <a:r>
              <a:rPr lang="en" b="0" i="0" u="none" strike="noStrike" cap="none">
                <a:solidFill>
                  <a:srgbClr val="222222"/>
                </a:solidFill>
                <a:latin typeface="Arial"/>
                <a:ea typeface="Arial"/>
                <a:cs typeface="Arial"/>
                <a:sym typeface="Arial"/>
              </a:rPr>
              <a:t>community pride.</a:t>
            </a:r>
            <a:endParaRPr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222222"/>
              </a:solidFill>
              <a:latin typeface="Arial"/>
              <a:ea typeface="Arial"/>
              <a:cs typeface="Arial"/>
              <a:sym typeface="Arial"/>
            </a:endParaRPr>
          </a:p>
          <a:p>
            <a:pPr marL="457200" marR="0" lvl="0" indent="-228600" algn="l" rtl="0">
              <a:lnSpc>
                <a:spcPct val="100000"/>
              </a:lnSpc>
              <a:spcBef>
                <a:spcPts val="0"/>
              </a:spcBef>
              <a:spcAft>
                <a:spcPts val="0"/>
              </a:spcAft>
              <a:buClr>
                <a:schemeClr val="dk1"/>
              </a:buClr>
              <a:buSzPts val="1700"/>
              <a:buFont typeface="Arial"/>
              <a:buNone/>
            </a:pPr>
            <a:endParaRPr sz="1700" b="0" i="0" u="none" strike="noStrike" cap="none">
              <a:solidFill>
                <a:schemeClr val="dk1"/>
              </a:solidFill>
              <a:latin typeface="Arial"/>
              <a:ea typeface="Arial"/>
              <a:cs typeface="Arial"/>
              <a:sym typeface="Arial"/>
            </a:endParaRPr>
          </a:p>
        </p:txBody>
      </p:sp>
      <p:pic>
        <p:nvPicPr>
          <p:cNvPr id="180" name="Google Shape;180;p14" descr="A group of people standing in front of a building&#10;&#10;Description automatically generated"/>
          <p:cNvPicPr preferRelativeResize="0"/>
          <p:nvPr/>
        </p:nvPicPr>
        <p:blipFill rotWithShape="1">
          <a:blip r:embed="rId3">
            <a:alphaModFix/>
          </a:blip>
          <a:srcRect l="628" t="11713" r="314" b="-417"/>
          <a:stretch/>
        </p:blipFill>
        <p:spPr>
          <a:xfrm>
            <a:off x="155175" y="2259750"/>
            <a:ext cx="4745873" cy="3187348"/>
          </a:xfrm>
          <a:prstGeom prst="rect">
            <a:avLst/>
          </a:prstGeom>
          <a:noFill/>
          <a:ln>
            <a:noFill/>
          </a:ln>
        </p:spPr>
      </p:pic>
      <p:sp>
        <p:nvSpPr>
          <p:cNvPr id="181" name="Google Shape;181;p14"/>
          <p:cNvSpPr txBox="1"/>
          <p:nvPr/>
        </p:nvSpPr>
        <p:spPr>
          <a:xfrm>
            <a:off x="213763" y="5523450"/>
            <a:ext cx="4628700" cy="738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Keep Cincinnati Beautiful's Education and Youth Programming Team with Boys and Girls Club of Greater Cincinnati and Fidelity at South Avondale Elementary</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5"/>
          <p:cNvSpPr txBox="1">
            <a:spLocks noGrp="1"/>
          </p:cNvSpPr>
          <p:nvPr>
            <p:ph type="body" idx="1"/>
          </p:nvPr>
        </p:nvSpPr>
        <p:spPr>
          <a:xfrm>
            <a:off x="1003116" y="1715778"/>
            <a:ext cx="7141500" cy="635100"/>
          </a:xfrm>
          <a:prstGeom prst="rect">
            <a:avLst/>
          </a:prstGeom>
          <a:noFill/>
          <a:ln>
            <a:noFill/>
          </a:ln>
        </p:spPr>
        <p:txBody>
          <a:bodyPr spcFirstLastPara="1" wrap="square" lIns="91425" tIns="45700" rIns="91425" bIns="45700" anchor="t" anchorCtr="0">
            <a:noAutofit/>
          </a:bodyPr>
          <a:lstStyle/>
          <a:p>
            <a:pPr marL="457200" lvl="0" indent="-228600" algn="ctr" rtl="0">
              <a:lnSpc>
                <a:spcPct val="115000"/>
              </a:lnSpc>
              <a:spcBef>
                <a:spcPts val="640"/>
              </a:spcBef>
              <a:spcAft>
                <a:spcPts val="0"/>
              </a:spcAft>
              <a:buSzPts val="3200"/>
              <a:buNone/>
            </a:pPr>
            <a:r>
              <a:rPr lang="en" sz="2200" b="1">
                <a:solidFill>
                  <a:schemeClr val="dk1"/>
                </a:solidFill>
              </a:rPr>
              <a:t>Measurable Outcomes Cont. </a:t>
            </a:r>
            <a:endParaRPr sz="2200"/>
          </a:p>
        </p:txBody>
      </p:sp>
      <p:sp>
        <p:nvSpPr>
          <p:cNvPr id="187" name="Google Shape;187;p15"/>
          <p:cNvSpPr txBox="1">
            <a:spLocks noGrp="1"/>
          </p:cNvSpPr>
          <p:nvPr>
            <p:ph type="body" idx="2"/>
          </p:nvPr>
        </p:nvSpPr>
        <p:spPr>
          <a:xfrm>
            <a:off x="219600" y="2350875"/>
            <a:ext cx="8704800" cy="4338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800"/>
              <a:buNone/>
            </a:pPr>
            <a:r>
              <a:rPr lang="en" sz="1700" dirty="0">
                <a:solidFill>
                  <a:srgbClr val="222222"/>
                </a:solidFill>
              </a:rPr>
              <a:t>Boys and Girls Club of Greater Cincinnati's May 2024 Grant: $9,167</a:t>
            </a:r>
            <a:endParaRPr sz="1700" dirty="0">
              <a:solidFill>
                <a:srgbClr val="000000"/>
              </a:solidFill>
            </a:endParaRPr>
          </a:p>
          <a:p>
            <a:pPr marL="0" lvl="0" indent="0" algn="l" rtl="0">
              <a:lnSpc>
                <a:spcPct val="100000"/>
              </a:lnSpc>
              <a:spcBef>
                <a:spcPts val="0"/>
              </a:spcBef>
              <a:spcAft>
                <a:spcPts val="0"/>
              </a:spcAft>
              <a:buSzPts val="2800"/>
              <a:buNone/>
            </a:pPr>
            <a:endParaRPr sz="1700">
              <a:solidFill>
                <a:srgbClr val="222222"/>
              </a:solidFill>
            </a:endParaRPr>
          </a:p>
          <a:p>
            <a:pPr marL="285750" lvl="0" indent="-215900" algn="l" rtl="0">
              <a:lnSpc>
                <a:spcPct val="100000"/>
              </a:lnSpc>
              <a:spcBef>
                <a:spcPts val="0"/>
              </a:spcBef>
              <a:spcAft>
                <a:spcPts val="0"/>
              </a:spcAft>
              <a:buSzPts val="1700"/>
              <a:buChar char="•"/>
            </a:pPr>
            <a:r>
              <a:rPr lang="en" sz="1700" dirty="0">
                <a:solidFill>
                  <a:srgbClr val="222222"/>
                </a:solidFill>
              </a:rPr>
              <a:t>Host</a:t>
            </a:r>
            <a:r>
              <a:rPr lang="en" sz="1700" dirty="0">
                <a:solidFill>
                  <a:srgbClr val="222222"/>
                </a:solidFill>
                <a:highlight>
                  <a:schemeClr val="accent6"/>
                </a:highlight>
              </a:rPr>
              <a:t> two 2024 summer </a:t>
            </a:r>
            <a:r>
              <a:rPr lang="en" sz="1700" dirty="0">
                <a:solidFill>
                  <a:srgbClr val="222222"/>
                </a:solidFill>
              </a:rPr>
              <a:t>clean-up volunteer opportunities (</a:t>
            </a:r>
            <a:r>
              <a:rPr lang="en" sz="1700" dirty="0">
                <a:solidFill>
                  <a:srgbClr val="222222"/>
                </a:solidFill>
                <a:highlight>
                  <a:schemeClr val="accent6"/>
                </a:highlight>
              </a:rPr>
              <a:t>40-50 BGCGC teens participating in two 3-hour events</a:t>
            </a:r>
            <a:r>
              <a:rPr lang="en" sz="1700" dirty="0">
                <a:solidFill>
                  <a:srgbClr val="222222"/>
                </a:solidFill>
              </a:rPr>
              <a:t>). Teens work alongside community volunteers (Fidelity and KCB) in Avondale and Price Hill – neighborhoods that experience litter, over growth and invasives.</a:t>
            </a:r>
            <a:endParaRPr sz="1700" dirty="0">
              <a:solidFill>
                <a:srgbClr val="000000"/>
              </a:solidFill>
            </a:endParaRPr>
          </a:p>
          <a:p>
            <a:pPr marL="285750" lvl="0" indent="-215900" algn="l" rtl="0">
              <a:lnSpc>
                <a:spcPct val="100000"/>
              </a:lnSpc>
              <a:spcBef>
                <a:spcPts val="0"/>
              </a:spcBef>
              <a:spcAft>
                <a:spcPts val="0"/>
              </a:spcAft>
              <a:buSzPts val="1700"/>
              <a:buChar char="•"/>
            </a:pPr>
            <a:r>
              <a:rPr lang="en" sz="1700" dirty="0">
                <a:solidFill>
                  <a:srgbClr val="222222"/>
                </a:solidFill>
              </a:rPr>
              <a:t>Long-term, these activities will continue to build safety, as </a:t>
            </a:r>
            <a:r>
              <a:rPr lang="en" sz="1700" dirty="0">
                <a:solidFill>
                  <a:srgbClr val="222222"/>
                </a:solidFill>
                <a:highlight>
                  <a:schemeClr val="accent6"/>
                </a:highlight>
              </a:rPr>
              <a:t>at least 75% of summer campers continue as year-round Club members</a:t>
            </a:r>
            <a:r>
              <a:rPr lang="en" sz="1700" dirty="0">
                <a:solidFill>
                  <a:srgbClr val="222222"/>
                </a:solidFill>
              </a:rPr>
              <a:t>. Additionally, BGCGC teens will visit clean-ups sites monthly year-round, further building community pride.</a:t>
            </a:r>
            <a:endParaRPr sz="1700" dirty="0"/>
          </a:p>
          <a:p>
            <a:pPr marL="285750" lvl="0" indent="-107950" algn="l" rtl="0">
              <a:lnSpc>
                <a:spcPct val="100000"/>
              </a:lnSpc>
              <a:spcBef>
                <a:spcPts val="0"/>
              </a:spcBef>
              <a:spcAft>
                <a:spcPts val="0"/>
              </a:spcAft>
              <a:buSzPts val="2800"/>
              <a:buNone/>
            </a:pPr>
            <a:endParaRPr sz="1700">
              <a:solidFill>
                <a:srgbClr val="222222"/>
              </a:solidFill>
            </a:endParaRPr>
          </a:p>
          <a:p>
            <a:pPr marL="0" lvl="0" indent="0" algn="l" rtl="0">
              <a:lnSpc>
                <a:spcPct val="100000"/>
              </a:lnSpc>
              <a:spcBef>
                <a:spcPts val="0"/>
              </a:spcBef>
              <a:spcAft>
                <a:spcPts val="0"/>
              </a:spcAft>
              <a:buSzPts val="2800"/>
              <a:buNone/>
            </a:pPr>
            <a:r>
              <a:rPr lang="en" sz="1700" b="1" dirty="0">
                <a:solidFill>
                  <a:srgbClr val="222222"/>
                </a:solidFill>
              </a:rPr>
              <a:t>Feedback: </a:t>
            </a:r>
            <a:endParaRPr sz="1700" b="1" dirty="0"/>
          </a:p>
          <a:p>
            <a:pPr marL="285750" lvl="0" indent="-215900" algn="l" rtl="0">
              <a:lnSpc>
                <a:spcPct val="100000"/>
              </a:lnSpc>
              <a:spcBef>
                <a:spcPts val="0"/>
              </a:spcBef>
              <a:spcAft>
                <a:spcPts val="0"/>
              </a:spcAft>
              <a:buSzPts val="1700"/>
              <a:buChar char="•"/>
            </a:pPr>
            <a:r>
              <a:rPr lang="en" sz="1700" dirty="0">
                <a:solidFill>
                  <a:srgbClr val="222222"/>
                </a:solidFill>
              </a:rPr>
              <a:t>Great use of SMART Goals: Specific, Measurable, Achievable, Relevant, Time-Based</a:t>
            </a:r>
            <a:endParaRPr sz="1700" dirty="0"/>
          </a:p>
          <a:p>
            <a:pPr marL="285750" lvl="0" indent="-215900" algn="l" rtl="0">
              <a:lnSpc>
                <a:spcPct val="100000"/>
              </a:lnSpc>
              <a:spcBef>
                <a:spcPts val="0"/>
              </a:spcBef>
              <a:spcAft>
                <a:spcPts val="0"/>
              </a:spcAft>
              <a:buSzPts val="1700"/>
              <a:buChar char="•"/>
            </a:pPr>
            <a:r>
              <a:rPr lang="en" sz="1700" dirty="0">
                <a:solidFill>
                  <a:srgbClr val="222222"/>
                </a:solidFill>
              </a:rPr>
              <a:t>Set a goal for year round monthly clean ups, </a:t>
            </a:r>
            <a:r>
              <a:rPr lang="en" sz="1700" dirty="0">
                <a:solidFill>
                  <a:srgbClr val="222222"/>
                </a:solidFill>
                <a:highlight>
                  <a:srgbClr val="FFFF00"/>
                </a:highlight>
              </a:rPr>
              <a:t>"we aim to complete 12 monthly clean ups for 2 hours each visit with 6 bags of trash collected each visit for the next 12 months."</a:t>
            </a:r>
            <a:endParaRPr sz="1700" dirty="0">
              <a:highlight>
                <a:srgbClr val="FFFF00"/>
              </a:highlight>
            </a:endParaRPr>
          </a:p>
          <a:p>
            <a:pPr marL="285750" lvl="0" indent="-107950" algn="l" rtl="0">
              <a:lnSpc>
                <a:spcPct val="100000"/>
              </a:lnSpc>
              <a:spcBef>
                <a:spcPts val="0"/>
              </a:spcBef>
              <a:spcAft>
                <a:spcPts val="0"/>
              </a:spcAft>
              <a:buSzPts val="2800"/>
              <a:buNone/>
            </a:pPr>
            <a:endParaRPr sz="1700" dirty="0">
              <a:solidFill>
                <a:srgbClr val="222222"/>
              </a:solidFill>
              <a:highlight>
                <a:srgbClr val="FFFF00"/>
              </a:high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1"/>
        <p:cNvGrpSpPr/>
        <p:nvPr/>
      </p:nvGrpSpPr>
      <p:grpSpPr>
        <a:xfrm>
          <a:off x="0" y="0"/>
          <a:ext cx="0" cy="0"/>
          <a:chOff x="0" y="0"/>
          <a:chExt cx="0" cy="0"/>
        </a:xfrm>
      </p:grpSpPr>
      <p:sp>
        <p:nvSpPr>
          <p:cNvPr id="192" name="Google Shape;192;g28128dbfe3b_0_323"/>
          <p:cNvSpPr txBox="1"/>
          <p:nvPr/>
        </p:nvSpPr>
        <p:spPr>
          <a:xfrm>
            <a:off x="174150" y="1696700"/>
            <a:ext cx="8795700" cy="10158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chemeClr val="dk1"/>
                </a:solidFill>
                <a:latin typeface="Arial"/>
                <a:ea typeface="Arial"/>
                <a:cs typeface="Arial"/>
                <a:sym typeface="Arial"/>
              </a:rPr>
              <a:t>Price Hill Safety CAT(Community Action Team): May 2024 Grantees $2,832.56</a:t>
            </a:r>
            <a:endParaRPr sz="18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8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500"/>
              <a:buFont typeface="Arial"/>
              <a:buNone/>
            </a:pPr>
            <a:endParaRPr sz="1800" b="0" i="0" u="none" strike="noStrike" cap="none">
              <a:solidFill>
                <a:schemeClr val="dk1"/>
              </a:solidFill>
              <a:latin typeface="Arial"/>
              <a:ea typeface="Arial"/>
              <a:cs typeface="Arial"/>
              <a:sym typeface="Arial"/>
            </a:endParaRPr>
          </a:p>
        </p:txBody>
      </p:sp>
      <p:sp>
        <p:nvSpPr>
          <p:cNvPr id="193" name="Google Shape;193;g28128dbfe3b_0_323"/>
          <p:cNvSpPr txBox="1"/>
          <p:nvPr/>
        </p:nvSpPr>
        <p:spPr>
          <a:xfrm>
            <a:off x="103500" y="2187775"/>
            <a:ext cx="8937000" cy="4571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 sz="1500" b="0" i="0" u="none" strike="noStrike" cap="none">
                <a:solidFill>
                  <a:srgbClr val="333333"/>
                </a:solidFill>
                <a:highlight>
                  <a:srgbClr val="F9F9F9"/>
                </a:highlight>
                <a:latin typeface="Arial"/>
                <a:ea typeface="Arial"/>
                <a:cs typeface="Arial"/>
                <a:sym typeface="Arial"/>
              </a:rPr>
              <a:t>Summary of project: Our proposed project concentrates on improving safety, eliminating blight, and provides youth job opportunities in Price Hill. Youth will operate lawnmowers, weed eaters, and hedge trimmers to beautify vacant lots or properties. Mentors train the students how to use the equipment and guide them in problem solving, banking and goal setting. Previous participants work with current youth to promote pride in Price Hill. Our proposed funds will be used to purchase hedge trimmers, gloves, garbage bags, brooms, rakes, dust pans, and weed eater string. When we meet with youth in the community, we also provide school supplies, hygiene gift cards, and backpacks to kids. </a:t>
            </a:r>
            <a:endParaRPr sz="1500" b="0" i="0" u="none" strike="noStrike" cap="none">
              <a:solidFill>
                <a:srgbClr val="333333"/>
              </a:solidFill>
              <a:highlight>
                <a:srgbClr val="F9F9F9"/>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333333"/>
              </a:solidFill>
              <a:highlight>
                <a:srgbClr val="F9F9F9"/>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r>
              <a:rPr lang="en" sz="1500" b="0" i="0" u="none" strike="noStrike" cap="none">
                <a:solidFill>
                  <a:srgbClr val="333333"/>
                </a:solidFill>
                <a:highlight>
                  <a:srgbClr val="F9F9F9"/>
                </a:highlight>
                <a:latin typeface="Arial"/>
                <a:ea typeface="Arial"/>
                <a:cs typeface="Arial"/>
                <a:sym typeface="Arial"/>
              </a:rPr>
              <a:t>Assessment/measurable outcomes: </a:t>
            </a:r>
            <a:br>
              <a:rPr lang="en" sz="1500" b="0" i="0" u="none" strike="noStrike" cap="none">
                <a:solidFill>
                  <a:srgbClr val="333333"/>
                </a:solidFill>
                <a:highlight>
                  <a:srgbClr val="F9F9F9"/>
                </a:highlight>
                <a:latin typeface="Arial"/>
                <a:ea typeface="Arial"/>
                <a:cs typeface="Arial"/>
                <a:sym typeface="Arial"/>
              </a:rPr>
            </a:br>
            <a:r>
              <a:rPr lang="en" sz="1500" b="0" i="0" u="none" strike="noStrike" cap="none">
                <a:solidFill>
                  <a:srgbClr val="333333"/>
                </a:solidFill>
                <a:highlight>
                  <a:srgbClr val="F9F9F9"/>
                </a:highlight>
                <a:latin typeface="Arial"/>
                <a:ea typeface="Arial"/>
                <a:cs typeface="Arial"/>
                <a:sym typeface="Arial"/>
              </a:rPr>
              <a:t>The Price Hill Safety CAT aims to</a:t>
            </a:r>
            <a:endParaRPr sz="1500" b="0" i="0" u="none" strike="noStrike" cap="none">
              <a:solidFill>
                <a:srgbClr val="333333"/>
              </a:solidFill>
              <a:highlight>
                <a:srgbClr val="F9F9F9"/>
              </a:highlight>
              <a:latin typeface="Arial"/>
              <a:ea typeface="Arial"/>
              <a:cs typeface="Arial"/>
              <a:sym typeface="Arial"/>
            </a:endParaRPr>
          </a:p>
          <a:p>
            <a:pPr marL="457200" marR="0" lvl="0" indent="-323850" algn="l" rtl="0">
              <a:lnSpc>
                <a:spcPct val="100000"/>
              </a:lnSpc>
              <a:spcBef>
                <a:spcPts val="0"/>
              </a:spcBef>
              <a:spcAft>
                <a:spcPts val="0"/>
              </a:spcAft>
              <a:buClr>
                <a:srgbClr val="333333"/>
              </a:buClr>
              <a:buSzPts val="1500"/>
              <a:buFont typeface="Arial"/>
              <a:buChar char="●"/>
            </a:pPr>
            <a:r>
              <a:rPr lang="en" sz="1500" b="0" i="0" u="none" strike="noStrike" cap="none">
                <a:solidFill>
                  <a:srgbClr val="333333"/>
                </a:solidFill>
                <a:highlight>
                  <a:srgbClr val="F9F9F9"/>
                </a:highlight>
                <a:latin typeface="Arial"/>
                <a:ea typeface="Arial"/>
                <a:cs typeface="Arial"/>
                <a:sym typeface="Arial"/>
              </a:rPr>
              <a:t>Clean</a:t>
            </a:r>
            <a:r>
              <a:rPr lang="en" sz="1500" b="0" i="0" u="none" strike="noStrike" cap="none">
                <a:solidFill>
                  <a:srgbClr val="333333"/>
                </a:solidFill>
                <a:highlight>
                  <a:schemeClr val="accent6"/>
                </a:highlight>
                <a:latin typeface="Arial"/>
                <a:ea typeface="Arial"/>
                <a:cs typeface="Arial"/>
                <a:sym typeface="Arial"/>
              </a:rPr>
              <a:t> two to three lots </a:t>
            </a:r>
            <a:r>
              <a:rPr lang="en" sz="1500" b="0" i="0" u="none" strike="noStrike" cap="none">
                <a:solidFill>
                  <a:srgbClr val="333333"/>
                </a:solidFill>
                <a:highlight>
                  <a:srgbClr val="F9F9F9"/>
                </a:highlight>
                <a:latin typeface="Arial"/>
                <a:ea typeface="Arial"/>
                <a:cs typeface="Arial"/>
                <a:sym typeface="Arial"/>
              </a:rPr>
              <a:t>every Saturday (</a:t>
            </a:r>
            <a:r>
              <a:rPr lang="en" sz="1500" b="0" i="0" u="none" strike="noStrike" cap="none">
                <a:solidFill>
                  <a:srgbClr val="333333"/>
                </a:solidFill>
                <a:highlight>
                  <a:schemeClr val="accent6"/>
                </a:highlight>
                <a:latin typeface="Arial"/>
                <a:ea typeface="Arial"/>
                <a:cs typeface="Arial"/>
                <a:sym typeface="Arial"/>
              </a:rPr>
              <a:t>40-60 areas</a:t>
            </a:r>
            <a:r>
              <a:rPr lang="en" sz="1500" b="0" i="0" u="none" strike="noStrike" cap="none">
                <a:solidFill>
                  <a:srgbClr val="333333"/>
                </a:solidFill>
                <a:highlight>
                  <a:srgbClr val="F9F9F9"/>
                </a:highlight>
                <a:latin typeface="Arial"/>
                <a:ea typeface="Arial"/>
                <a:cs typeface="Arial"/>
                <a:sym typeface="Arial"/>
              </a:rPr>
              <a:t>) and work 20 weeks, June through October.</a:t>
            </a:r>
            <a:endParaRPr sz="1500" b="0" i="0" u="none" strike="noStrike" cap="none">
              <a:solidFill>
                <a:srgbClr val="333333"/>
              </a:solidFill>
              <a:highlight>
                <a:srgbClr val="F9F9F9"/>
              </a:highlight>
              <a:latin typeface="Arial"/>
              <a:ea typeface="Arial"/>
              <a:cs typeface="Arial"/>
              <a:sym typeface="Arial"/>
            </a:endParaRPr>
          </a:p>
          <a:p>
            <a:pPr marL="457200" marR="0" lvl="0" indent="-323850" algn="l" rtl="0">
              <a:lnSpc>
                <a:spcPct val="100000"/>
              </a:lnSpc>
              <a:spcBef>
                <a:spcPts val="0"/>
              </a:spcBef>
              <a:spcAft>
                <a:spcPts val="0"/>
              </a:spcAft>
              <a:buClr>
                <a:srgbClr val="333333"/>
              </a:buClr>
              <a:buSzPts val="1500"/>
              <a:buFont typeface="Arial"/>
              <a:buChar char="●"/>
            </a:pPr>
            <a:r>
              <a:rPr lang="en" sz="1500" b="0" i="0" u="none" strike="noStrike" cap="none">
                <a:solidFill>
                  <a:srgbClr val="333333"/>
                </a:solidFill>
                <a:highlight>
                  <a:srgbClr val="F9F9F9"/>
                </a:highlight>
                <a:latin typeface="Arial"/>
                <a:ea typeface="Arial"/>
                <a:cs typeface="Arial"/>
                <a:sym typeface="Arial"/>
              </a:rPr>
              <a:t>By the end of October, </a:t>
            </a:r>
            <a:r>
              <a:rPr lang="en" sz="1500" b="0" i="0" u="none" strike="noStrike" cap="none">
                <a:solidFill>
                  <a:srgbClr val="333333"/>
                </a:solidFill>
                <a:highlight>
                  <a:schemeClr val="accent6"/>
                </a:highlight>
                <a:latin typeface="Arial"/>
                <a:ea typeface="Arial"/>
                <a:cs typeface="Arial"/>
                <a:sym typeface="Arial"/>
              </a:rPr>
              <a:t>six to ten youth </a:t>
            </a:r>
            <a:r>
              <a:rPr lang="en" sz="1500" b="0" i="0" u="none" strike="noStrike" cap="none">
                <a:solidFill>
                  <a:srgbClr val="333333"/>
                </a:solidFill>
                <a:highlight>
                  <a:srgbClr val="F9F9F9"/>
                </a:highlight>
                <a:latin typeface="Arial"/>
                <a:ea typeface="Arial"/>
                <a:cs typeface="Arial"/>
                <a:sym typeface="Arial"/>
              </a:rPr>
              <a:t>will be able to operate the various outdoor equipment, work as a team, take pride in their work and dispose of yard waste/debris properly</a:t>
            </a:r>
            <a:r>
              <a:rPr lang="en" sz="1500">
                <a:solidFill>
                  <a:srgbClr val="333333"/>
                </a:solidFill>
                <a:highlight>
                  <a:srgbClr val="F9F9F9"/>
                </a:highlight>
              </a:rPr>
              <a:t>.</a:t>
            </a:r>
            <a:endParaRPr sz="1500" b="0" i="0" u="none" strike="noStrike" cap="none">
              <a:solidFill>
                <a:srgbClr val="333333"/>
              </a:solidFill>
              <a:highlight>
                <a:srgbClr val="F9F9F9"/>
              </a:highlight>
              <a:latin typeface="Arial"/>
              <a:ea typeface="Arial"/>
              <a:cs typeface="Arial"/>
              <a:sym typeface="Arial"/>
            </a:endParaRPr>
          </a:p>
          <a:p>
            <a:pPr marL="457200" marR="0" lvl="0" indent="-323850" algn="l" rtl="0">
              <a:lnSpc>
                <a:spcPct val="100000"/>
              </a:lnSpc>
              <a:spcBef>
                <a:spcPts val="0"/>
              </a:spcBef>
              <a:spcAft>
                <a:spcPts val="0"/>
              </a:spcAft>
              <a:buClr>
                <a:srgbClr val="333333"/>
              </a:buClr>
              <a:buSzPts val="1500"/>
              <a:buFont typeface="Arial"/>
              <a:buChar char="●"/>
            </a:pPr>
            <a:r>
              <a:rPr lang="en" sz="1500" b="0" i="0" u="none" strike="noStrike" cap="none">
                <a:solidFill>
                  <a:srgbClr val="333333"/>
                </a:solidFill>
                <a:highlight>
                  <a:schemeClr val="accent6"/>
                </a:highlight>
                <a:latin typeface="Arial"/>
                <a:ea typeface="Arial"/>
                <a:cs typeface="Arial"/>
                <a:sym typeface="Arial"/>
              </a:rPr>
              <a:t>80% of youth will be able to access a bank account and save for their future.</a:t>
            </a:r>
            <a:endParaRPr sz="1500" b="0" i="0" u="none" strike="noStrike" cap="none">
              <a:solidFill>
                <a:srgbClr val="333333"/>
              </a:solidFill>
              <a:highlight>
                <a:schemeClr val="accent6"/>
              </a:highlight>
              <a:latin typeface="Arial"/>
              <a:ea typeface="Arial"/>
              <a:cs typeface="Arial"/>
              <a:sym typeface="Arial"/>
            </a:endParaRPr>
          </a:p>
          <a:p>
            <a:pPr marL="457200" marR="0" lvl="0" indent="-323850" algn="l" rtl="0">
              <a:lnSpc>
                <a:spcPct val="100000"/>
              </a:lnSpc>
              <a:spcBef>
                <a:spcPts val="0"/>
              </a:spcBef>
              <a:spcAft>
                <a:spcPts val="0"/>
              </a:spcAft>
              <a:buClr>
                <a:srgbClr val="333333"/>
              </a:buClr>
              <a:buSzPts val="1500"/>
              <a:buFont typeface="Arial"/>
              <a:buChar char="●"/>
            </a:pPr>
            <a:r>
              <a:rPr lang="en" sz="1500" b="0" i="0" u="none" strike="noStrike" cap="none">
                <a:solidFill>
                  <a:srgbClr val="333333"/>
                </a:solidFill>
                <a:highlight>
                  <a:srgbClr val="F9F9F9"/>
                </a:highlight>
                <a:latin typeface="Arial"/>
                <a:ea typeface="Arial"/>
                <a:cs typeface="Arial"/>
                <a:sym typeface="Arial"/>
              </a:rPr>
              <a:t>Our goal is for </a:t>
            </a:r>
            <a:r>
              <a:rPr lang="en" sz="1500" b="0" i="0" u="none" strike="noStrike" cap="none">
                <a:solidFill>
                  <a:srgbClr val="333333"/>
                </a:solidFill>
                <a:highlight>
                  <a:schemeClr val="accent6"/>
                </a:highlight>
                <a:latin typeface="Arial"/>
                <a:ea typeface="Arial"/>
                <a:cs typeface="Arial"/>
                <a:sym typeface="Arial"/>
              </a:rPr>
              <a:t>80% of the youth to work the entire 20 weeks and remove at least 100 bags of debris.</a:t>
            </a:r>
            <a:endParaRPr sz="1500" b="0" i="0" u="none" strike="noStrike" cap="none">
              <a:solidFill>
                <a:srgbClr val="333333"/>
              </a:solidFill>
              <a:highlight>
                <a:schemeClr val="accent6"/>
              </a:highlight>
              <a:latin typeface="Arial"/>
              <a:ea typeface="Arial"/>
              <a:cs typeface="Arial"/>
              <a:sym typeface="Arial"/>
            </a:endParaRPr>
          </a:p>
          <a:p>
            <a:pPr marL="457200" marR="0" lvl="0" indent="-323850" algn="l" rtl="0">
              <a:lnSpc>
                <a:spcPct val="100000"/>
              </a:lnSpc>
              <a:spcBef>
                <a:spcPts val="0"/>
              </a:spcBef>
              <a:spcAft>
                <a:spcPts val="0"/>
              </a:spcAft>
              <a:buClr>
                <a:srgbClr val="333333"/>
              </a:buClr>
              <a:buSzPts val="1500"/>
              <a:buFont typeface="Arial"/>
              <a:buChar char="●"/>
            </a:pPr>
            <a:r>
              <a:rPr lang="en" sz="1500" b="0" i="0" u="none" strike="noStrike" cap="none">
                <a:solidFill>
                  <a:srgbClr val="333333"/>
                </a:solidFill>
                <a:highlight>
                  <a:srgbClr val="F9F9F9"/>
                </a:highlight>
                <a:latin typeface="Arial"/>
                <a:ea typeface="Arial"/>
                <a:cs typeface="Arial"/>
                <a:sym typeface="Arial"/>
              </a:rPr>
              <a:t> Youth and mentors will complete surveys regarding what worked and could be improved. If we meet these goals, and have students return the following years, we will consider this even more successful. This year, </a:t>
            </a:r>
            <a:r>
              <a:rPr lang="en" sz="1500" b="0" i="0" u="none" strike="noStrike" cap="none">
                <a:solidFill>
                  <a:srgbClr val="333333"/>
                </a:solidFill>
                <a:highlight>
                  <a:schemeClr val="accent6"/>
                </a:highlight>
                <a:latin typeface="Arial"/>
                <a:ea typeface="Arial"/>
                <a:cs typeface="Arial"/>
                <a:sym typeface="Arial"/>
              </a:rPr>
              <a:t>5 kids will be returning from past years</a:t>
            </a:r>
            <a:r>
              <a:rPr lang="en" sz="1500" b="0" i="0" u="none" strike="noStrike" cap="none">
                <a:solidFill>
                  <a:srgbClr val="333333"/>
                </a:solidFill>
                <a:highlight>
                  <a:srgbClr val="F9F9F9"/>
                </a:highlight>
                <a:latin typeface="Arial"/>
                <a:ea typeface="Arial"/>
                <a:cs typeface="Arial"/>
                <a:sym typeface="Arial"/>
              </a:rPr>
              <a:t>.</a:t>
            </a:r>
            <a:endParaRPr sz="1500" b="1" i="0" u="none" strike="noStrike" cap="none">
              <a:solidFill>
                <a:srgbClr val="333333"/>
              </a:solidFill>
              <a:highlight>
                <a:srgbClr val="F9F9F9"/>
              </a:highlight>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7"/>
        <p:cNvGrpSpPr/>
        <p:nvPr/>
      </p:nvGrpSpPr>
      <p:grpSpPr>
        <a:xfrm>
          <a:off x="0" y="0"/>
          <a:ext cx="0" cy="0"/>
          <a:chOff x="0" y="0"/>
          <a:chExt cx="0" cy="0"/>
        </a:xfrm>
      </p:grpSpPr>
      <p:sp>
        <p:nvSpPr>
          <p:cNvPr id="198" name="Google Shape;198;p16"/>
          <p:cNvSpPr txBox="1">
            <a:spLocks noGrp="1"/>
          </p:cNvSpPr>
          <p:nvPr>
            <p:ph type="body" idx="1"/>
          </p:nvPr>
        </p:nvSpPr>
        <p:spPr>
          <a:xfrm>
            <a:off x="369614" y="1890103"/>
            <a:ext cx="7141500" cy="635100"/>
          </a:xfrm>
          <a:prstGeom prst="rect">
            <a:avLst/>
          </a:prstGeom>
          <a:noFill/>
          <a:ln>
            <a:noFill/>
          </a:ln>
        </p:spPr>
        <p:txBody>
          <a:bodyPr spcFirstLastPara="1" wrap="square" lIns="91425" tIns="45700" rIns="91425" bIns="45700" anchor="t" anchorCtr="0">
            <a:noAutofit/>
          </a:bodyPr>
          <a:lstStyle/>
          <a:p>
            <a:pPr marL="457200" lvl="0" indent="-228600" algn="l" rtl="0">
              <a:lnSpc>
                <a:spcPct val="115000"/>
              </a:lnSpc>
              <a:spcBef>
                <a:spcPts val="640"/>
              </a:spcBef>
              <a:spcAft>
                <a:spcPts val="0"/>
              </a:spcAft>
              <a:buClr>
                <a:schemeClr val="dk1"/>
              </a:buClr>
              <a:buSzPts val="3200"/>
              <a:buNone/>
            </a:pPr>
            <a:endParaRPr/>
          </a:p>
          <a:p>
            <a:pPr marL="457200" lvl="0" indent="-228600" algn="l" rtl="0">
              <a:lnSpc>
                <a:spcPct val="114999"/>
              </a:lnSpc>
              <a:spcBef>
                <a:spcPts val="640"/>
              </a:spcBef>
              <a:spcAft>
                <a:spcPts val="0"/>
              </a:spcAft>
              <a:buSzPts val="3200"/>
              <a:buNone/>
            </a:pPr>
            <a:endParaRPr/>
          </a:p>
        </p:txBody>
      </p:sp>
      <p:sp>
        <p:nvSpPr>
          <p:cNvPr id="199" name="Google Shape;199;p16"/>
          <p:cNvSpPr txBox="1">
            <a:spLocks noGrp="1"/>
          </p:cNvSpPr>
          <p:nvPr>
            <p:ph type="body" idx="2"/>
          </p:nvPr>
        </p:nvSpPr>
        <p:spPr>
          <a:xfrm>
            <a:off x="925650" y="1713400"/>
            <a:ext cx="7292700" cy="988500"/>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560"/>
              </a:spcBef>
              <a:spcAft>
                <a:spcPts val="0"/>
              </a:spcAft>
              <a:buClr>
                <a:schemeClr val="dk1"/>
              </a:buClr>
              <a:buSzPts val="2800"/>
              <a:buNone/>
            </a:pPr>
            <a:r>
              <a:rPr lang="en" sz="1800" b="1">
                <a:solidFill>
                  <a:schemeClr val="dk1"/>
                </a:solidFill>
              </a:rPr>
              <a:t>Madisonville Mission Ministries’ Flash Point Project</a:t>
            </a:r>
            <a:endParaRPr sz="1800"/>
          </a:p>
          <a:p>
            <a:pPr marL="0" lvl="0" indent="0" algn="l" rtl="0">
              <a:lnSpc>
                <a:spcPct val="114999"/>
              </a:lnSpc>
              <a:spcBef>
                <a:spcPts val="560"/>
              </a:spcBef>
              <a:spcAft>
                <a:spcPts val="0"/>
              </a:spcAft>
              <a:buSzPts val="2800"/>
              <a:buNone/>
            </a:pPr>
            <a:endParaRPr/>
          </a:p>
        </p:txBody>
      </p:sp>
      <p:sp>
        <p:nvSpPr>
          <p:cNvPr id="200" name="Google Shape;200;p16"/>
          <p:cNvSpPr txBox="1">
            <a:spLocks noGrp="1"/>
          </p:cNvSpPr>
          <p:nvPr>
            <p:ph type="body" idx="3"/>
          </p:nvPr>
        </p:nvSpPr>
        <p:spPr>
          <a:xfrm>
            <a:off x="0" y="2158000"/>
            <a:ext cx="5908500" cy="24624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2800"/>
              <a:buNone/>
            </a:pPr>
            <a:r>
              <a:rPr lang="en" sz="1600" b="0">
                <a:solidFill>
                  <a:srgbClr val="0E101A"/>
                </a:solidFill>
                <a:highlight>
                  <a:srgbClr val="FFFFFF"/>
                </a:highlight>
              </a:rPr>
              <a:t>Provide minor home repairs and updates to low-moderate income residents in Madisonville/Kennedy Heights, Madisonville Mission Ministries collaborated with Mentoring Young Men Ministry to complete the projects.</a:t>
            </a:r>
            <a:endParaRPr sz="1600" b="0">
              <a:solidFill>
                <a:srgbClr val="0E101A"/>
              </a:solidFill>
              <a:highlight>
                <a:srgbClr val="FFFFFF"/>
              </a:highlight>
            </a:endParaRPr>
          </a:p>
          <a:p>
            <a:pPr marL="685800" lvl="0" indent="-330200" algn="l" rtl="0">
              <a:lnSpc>
                <a:spcPct val="115000"/>
              </a:lnSpc>
              <a:spcBef>
                <a:spcPts val="0"/>
              </a:spcBef>
              <a:spcAft>
                <a:spcPts val="0"/>
              </a:spcAft>
              <a:buClr>
                <a:schemeClr val="dk1"/>
              </a:buClr>
              <a:buSzPts val="1600"/>
              <a:buFont typeface="Arial"/>
              <a:buChar char="●"/>
            </a:pPr>
            <a:r>
              <a:rPr lang="en" sz="1600" b="0">
                <a:solidFill>
                  <a:srgbClr val="0E101A"/>
                </a:solidFill>
                <a:highlight>
                  <a:srgbClr val="FFFFFF"/>
                </a:highlight>
              </a:rPr>
              <a:t>With </a:t>
            </a:r>
            <a:r>
              <a:rPr lang="en" sz="1600" b="0">
                <a:solidFill>
                  <a:srgbClr val="0E101A"/>
                </a:solidFill>
                <a:highlight>
                  <a:schemeClr val="accent6"/>
                </a:highlight>
              </a:rPr>
              <a:t>13 young men from the communities</a:t>
            </a:r>
            <a:r>
              <a:rPr lang="en" sz="1600" b="0">
                <a:solidFill>
                  <a:srgbClr val="0E101A"/>
                </a:solidFill>
                <a:highlight>
                  <a:srgbClr val="FFFFFF"/>
                </a:highlight>
              </a:rPr>
              <a:t>, they were able to </a:t>
            </a:r>
            <a:r>
              <a:rPr lang="en" sz="1600" b="0">
                <a:solidFill>
                  <a:srgbClr val="0E101A"/>
                </a:solidFill>
                <a:highlight>
                  <a:srgbClr val="FFFF00"/>
                </a:highlight>
              </a:rPr>
              <a:t>complete 7 household repairs and updates</a:t>
            </a:r>
            <a:r>
              <a:rPr lang="en" sz="1600" b="0">
                <a:solidFill>
                  <a:srgbClr val="0E101A"/>
                </a:solidFill>
                <a:highlight>
                  <a:srgbClr val="FFFFFF"/>
                </a:highlight>
              </a:rPr>
              <a:t> totaling</a:t>
            </a:r>
            <a:r>
              <a:rPr lang="en" sz="1600" b="0">
                <a:solidFill>
                  <a:srgbClr val="0E101A"/>
                </a:solidFill>
                <a:highlight>
                  <a:srgbClr val="FFFF00"/>
                </a:highlight>
              </a:rPr>
              <a:t> 507 hours of volunteer sessions</a:t>
            </a:r>
            <a:r>
              <a:rPr lang="en" sz="1600" b="0">
                <a:solidFill>
                  <a:srgbClr val="0E101A"/>
                </a:solidFill>
                <a:highlight>
                  <a:srgbClr val="FFFFFF"/>
                </a:highlight>
              </a:rPr>
              <a:t>.   </a:t>
            </a:r>
            <a:endParaRPr sz="1600" b="0">
              <a:solidFill>
                <a:srgbClr val="0E101A"/>
              </a:solidFill>
              <a:highlight>
                <a:srgbClr val="FFFFFF"/>
              </a:highlight>
            </a:endParaRPr>
          </a:p>
          <a:p>
            <a:pPr marL="685800" lvl="0" indent="-330200" algn="l" rtl="0">
              <a:lnSpc>
                <a:spcPct val="115000"/>
              </a:lnSpc>
              <a:spcBef>
                <a:spcPts val="0"/>
              </a:spcBef>
              <a:spcAft>
                <a:spcPts val="0"/>
              </a:spcAft>
              <a:buClr>
                <a:schemeClr val="dk1"/>
              </a:buClr>
              <a:buSzPts val="1600"/>
              <a:buFont typeface="Arial"/>
              <a:buChar char="●"/>
            </a:pPr>
            <a:r>
              <a:rPr lang="en" sz="1600" b="0">
                <a:solidFill>
                  <a:srgbClr val="0E101A"/>
                </a:solidFill>
                <a:highlight>
                  <a:srgbClr val="FFFFFF"/>
                </a:highlight>
              </a:rPr>
              <a:t>Each youth participant was able to receive a stipend for their time</a:t>
            </a:r>
            <a:r>
              <a:rPr lang="en" sz="1600" b="0">
                <a:solidFill>
                  <a:srgbClr val="0E101A"/>
                </a:solidFill>
                <a:highlight>
                  <a:schemeClr val="accent6"/>
                </a:highlight>
              </a:rPr>
              <a:t>(13 stipends)</a:t>
            </a:r>
            <a:r>
              <a:rPr lang="en" sz="1600" b="0">
                <a:solidFill>
                  <a:srgbClr val="0E101A"/>
                </a:solidFill>
                <a:highlight>
                  <a:srgbClr val="FFFFFF"/>
                </a:highlight>
              </a:rPr>
              <a:t>.  </a:t>
            </a:r>
            <a:endParaRPr sz="1600" b="0">
              <a:solidFill>
                <a:srgbClr val="0E101A"/>
              </a:solidFill>
              <a:highlight>
                <a:srgbClr val="FFFFFF"/>
              </a:highlight>
            </a:endParaRPr>
          </a:p>
          <a:p>
            <a:pPr marL="685800" lvl="0" indent="-330200" algn="l" rtl="0">
              <a:lnSpc>
                <a:spcPct val="115000"/>
              </a:lnSpc>
              <a:spcBef>
                <a:spcPts val="0"/>
              </a:spcBef>
              <a:spcAft>
                <a:spcPts val="0"/>
              </a:spcAft>
              <a:buClr>
                <a:schemeClr val="dk1"/>
              </a:buClr>
              <a:buSzPts val="1600"/>
              <a:buFont typeface="Arial"/>
              <a:buChar char="●"/>
            </a:pPr>
            <a:r>
              <a:rPr lang="en" sz="1600" b="0">
                <a:solidFill>
                  <a:srgbClr val="0E101A"/>
                </a:solidFill>
                <a:highlight>
                  <a:srgbClr val="FFFFFF"/>
                </a:highlight>
              </a:rPr>
              <a:t>“The impact of this program has made noticeable changes in our community. Because of our efforts, some property owners took action on their own to remove trash that was present.”  </a:t>
            </a:r>
            <a:endParaRPr sz="1600" b="0">
              <a:solidFill>
                <a:srgbClr val="0E101A"/>
              </a:solidFill>
              <a:highlight>
                <a:srgbClr val="FFFFFF"/>
              </a:highlight>
            </a:endParaRPr>
          </a:p>
          <a:p>
            <a:pPr marL="685800" lvl="0" indent="-330200" algn="l" rtl="0">
              <a:lnSpc>
                <a:spcPct val="115000"/>
              </a:lnSpc>
              <a:spcBef>
                <a:spcPts val="0"/>
              </a:spcBef>
              <a:spcAft>
                <a:spcPts val="0"/>
              </a:spcAft>
              <a:buClr>
                <a:schemeClr val="dk1"/>
              </a:buClr>
              <a:buSzPts val="1600"/>
              <a:buFont typeface="Arial"/>
              <a:buChar char="●"/>
            </a:pPr>
            <a:r>
              <a:rPr lang="en" sz="1600" b="0">
                <a:solidFill>
                  <a:srgbClr val="0E101A"/>
                </a:solidFill>
                <a:highlight>
                  <a:srgbClr val="FFFFFF"/>
                </a:highlight>
              </a:rPr>
              <a:t>“Property owners are offering us to help with these efforts to ensure property owners are taking care of their properties.”  </a:t>
            </a:r>
            <a:endParaRPr sz="1600" b="0">
              <a:solidFill>
                <a:srgbClr val="0E101A"/>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 sz="1100" b="0">
                <a:solidFill>
                  <a:srgbClr val="0E101A"/>
                </a:solidFill>
                <a:highlight>
                  <a:srgbClr val="FFFFFF"/>
                </a:highlight>
                <a:latin typeface="Calibri"/>
                <a:ea typeface="Calibri"/>
                <a:cs typeface="Calibri"/>
                <a:sym typeface="Calibri"/>
              </a:rPr>
              <a:t> </a:t>
            </a:r>
            <a:endParaRPr sz="1100" b="0">
              <a:solidFill>
                <a:srgbClr val="0E101A"/>
              </a:solidFill>
              <a:highlight>
                <a:srgbClr val="FFFFFF"/>
              </a:highlight>
              <a:latin typeface="Calibri"/>
              <a:ea typeface="Calibri"/>
              <a:cs typeface="Calibri"/>
              <a:sym typeface="Calibri"/>
            </a:endParaRPr>
          </a:p>
          <a:p>
            <a:pPr marL="457200" marR="0" lvl="0" indent="-228600" algn="l" rtl="0">
              <a:lnSpc>
                <a:spcPct val="100000"/>
              </a:lnSpc>
              <a:spcBef>
                <a:spcPts val="560"/>
              </a:spcBef>
              <a:spcAft>
                <a:spcPts val="0"/>
              </a:spcAft>
              <a:buClr>
                <a:srgbClr val="1586D2"/>
              </a:buClr>
              <a:buSzPts val="2800"/>
              <a:buFont typeface="Arial"/>
              <a:buNone/>
            </a:pPr>
            <a:endParaRPr/>
          </a:p>
        </p:txBody>
      </p:sp>
      <p:pic>
        <p:nvPicPr>
          <p:cNvPr id="201" name="Google Shape;201;p16"/>
          <p:cNvPicPr preferRelativeResize="0"/>
          <p:nvPr/>
        </p:nvPicPr>
        <p:blipFill rotWithShape="1">
          <a:blip r:embed="rId4">
            <a:alphaModFix/>
          </a:blip>
          <a:srcRect/>
          <a:stretch/>
        </p:blipFill>
        <p:spPr>
          <a:xfrm>
            <a:off x="6016100" y="2272175"/>
            <a:ext cx="3020125" cy="2783101"/>
          </a:xfrm>
          <a:prstGeom prst="rect">
            <a:avLst/>
          </a:prstGeom>
          <a:noFill/>
          <a:ln>
            <a:noFill/>
          </a:ln>
        </p:spPr>
      </p:pic>
      <p:sp>
        <p:nvSpPr>
          <p:cNvPr id="202" name="Google Shape;202;p16"/>
          <p:cNvSpPr txBox="1"/>
          <p:nvPr/>
        </p:nvSpPr>
        <p:spPr>
          <a:xfrm>
            <a:off x="6016113" y="5164350"/>
            <a:ext cx="3020100" cy="1108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500" b="0" i="0" u="none" strike="noStrike" cap="none">
                <a:solidFill>
                  <a:schemeClr val="dk1"/>
                </a:solidFill>
                <a:latin typeface="Arial"/>
                <a:ea typeface="Arial"/>
                <a:cs typeface="Arial"/>
                <a:sym typeface="Arial"/>
              </a:rPr>
              <a:t>Madisonville Mission Ministries received $15,225 for Safe and Clean Funds including paying for youth stipends. </a:t>
            </a:r>
            <a:endParaRPr sz="1500" b="0" i="0" u="none" strike="noStrike" cap="none">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6"/>
        <p:cNvGrpSpPr/>
        <p:nvPr/>
      </p:nvGrpSpPr>
      <p:grpSpPr>
        <a:xfrm>
          <a:off x="0" y="0"/>
          <a:ext cx="0" cy="0"/>
          <a:chOff x="0" y="0"/>
          <a:chExt cx="0" cy="0"/>
        </a:xfrm>
      </p:grpSpPr>
      <p:sp>
        <p:nvSpPr>
          <p:cNvPr id="207" name="Google Shape;207;g28128dbfe3b_0_337"/>
          <p:cNvSpPr txBox="1"/>
          <p:nvPr/>
        </p:nvSpPr>
        <p:spPr>
          <a:xfrm>
            <a:off x="89300" y="1741250"/>
            <a:ext cx="8943000" cy="4679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chemeClr val="dk1"/>
                </a:solidFill>
                <a:latin typeface="Arial"/>
                <a:ea typeface="Arial"/>
                <a:cs typeface="Arial"/>
                <a:sym typeface="Arial"/>
              </a:rPr>
              <a:t>Tips when writing your application:</a:t>
            </a:r>
            <a:endParaRPr sz="1800" b="1">
              <a:solidFill>
                <a:schemeClr val="dk1"/>
              </a:solidFill>
            </a:endParaRPr>
          </a:p>
          <a:p>
            <a:pPr marL="0" marR="0" lvl="0" indent="0" algn="l" rtl="0">
              <a:lnSpc>
                <a:spcPct val="100000"/>
              </a:lnSpc>
              <a:spcBef>
                <a:spcPts val="0"/>
              </a:spcBef>
              <a:spcAft>
                <a:spcPts val="0"/>
              </a:spcAft>
              <a:buClr>
                <a:srgbClr val="000000"/>
              </a:buClr>
              <a:buSzPts val="1800"/>
              <a:buFont typeface="Arial"/>
              <a:buNone/>
            </a:pPr>
            <a:endParaRPr sz="1800" b="1">
              <a:solidFill>
                <a:schemeClr val="dk1"/>
              </a:solidFill>
            </a:endParaRPr>
          </a:p>
          <a:p>
            <a:pPr marL="457200" marR="0" lvl="0" indent="-33020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Arial"/>
                <a:ea typeface="Arial"/>
                <a:cs typeface="Arial"/>
                <a:sym typeface="Arial"/>
              </a:rPr>
              <a:t>Imagine your application is being read for the first time. Does it make sense? Are all the logistical pieces in place(examples: location of project, transportation)? I may have read your proposal, but the committee has not. </a:t>
            </a:r>
            <a:endParaRPr sz="1600" b="0" i="0" u="none" strike="noStrike" cap="none">
              <a:solidFill>
                <a:schemeClr val="dk1"/>
              </a:solidFill>
              <a:latin typeface="Arial"/>
              <a:ea typeface="Arial"/>
              <a:cs typeface="Arial"/>
              <a:sym typeface="Arial"/>
            </a:endParaRPr>
          </a:p>
          <a:p>
            <a:pPr marL="457200" marR="0" lvl="0" indent="-33020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Arial"/>
                <a:ea typeface="Arial"/>
                <a:cs typeface="Arial"/>
                <a:sym typeface="Arial"/>
              </a:rPr>
              <a:t>Cite your references</a:t>
            </a:r>
            <a:r>
              <a:rPr lang="en" sz="1600">
                <a:solidFill>
                  <a:schemeClr val="dk1"/>
                </a:solidFill>
              </a:rPr>
              <a:t>/data </a:t>
            </a:r>
            <a:endParaRPr sz="1600" b="0" i="0" u="none" strike="noStrike" cap="none">
              <a:solidFill>
                <a:schemeClr val="dk1"/>
              </a:solidFill>
              <a:latin typeface="Arial"/>
              <a:ea typeface="Arial"/>
              <a:cs typeface="Arial"/>
              <a:sym typeface="Arial"/>
            </a:endParaRPr>
          </a:p>
          <a:p>
            <a:pPr marL="457200" marR="0" lvl="0" indent="-33020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Arial"/>
                <a:ea typeface="Arial"/>
                <a:cs typeface="Arial"/>
                <a:sym typeface="Arial"/>
              </a:rPr>
              <a:t>K.I.S.S- Keep It Short and Sweet, sometimes less is better(not to say to leave out important details but less narrative and straight to the point). </a:t>
            </a:r>
            <a:endParaRPr sz="1600" b="0" i="0" u="none" strike="noStrike" cap="none">
              <a:solidFill>
                <a:schemeClr val="dk1"/>
              </a:solidFill>
              <a:latin typeface="Arial"/>
              <a:ea typeface="Arial"/>
              <a:cs typeface="Arial"/>
              <a:sym typeface="Arial"/>
            </a:endParaRPr>
          </a:p>
          <a:p>
            <a:pPr marL="457200" marR="0" lvl="0" indent="-33020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Arial"/>
                <a:ea typeface="Arial"/>
                <a:cs typeface="Arial"/>
                <a:sym typeface="Arial"/>
              </a:rPr>
              <a:t>If your project includes other city departments, please make sure you’ve received the information needed from the department before applying. ex. invoice/bid from DOTE, DPS, etc. Please inform Ty if your project includes another department before submitting your proposal. </a:t>
            </a:r>
            <a:endParaRPr sz="1600" b="0" i="0" u="none" strike="noStrike" cap="none">
              <a:solidFill>
                <a:schemeClr val="dk1"/>
              </a:solidFill>
              <a:latin typeface="Arial"/>
              <a:ea typeface="Arial"/>
              <a:cs typeface="Arial"/>
              <a:sym typeface="Arial"/>
            </a:endParaRPr>
          </a:p>
          <a:p>
            <a:pPr marL="457200" marR="0" lvl="0" indent="-33020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Arial"/>
                <a:ea typeface="Arial"/>
                <a:cs typeface="Arial"/>
                <a:sym typeface="Arial"/>
              </a:rPr>
              <a:t>When measuring assessment and outcomes think of S.M.A.R.T</a:t>
            </a:r>
            <a:endParaRPr sz="1600" b="0" i="0" u="none" strike="noStrike" cap="none">
              <a:solidFill>
                <a:schemeClr val="dk1"/>
              </a:solidFill>
              <a:latin typeface="Arial"/>
              <a:ea typeface="Arial"/>
              <a:cs typeface="Arial"/>
              <a:sym typeface="Arial"/>
            </a:endParaRPr>
          </a:p>
          <a:p>
            <a:pPr marL="914400" marR="0" lvl="1" indent="-33020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Arial"/>
                <a:ea typeface="Arial"/>
                <a:cs typeface="Arial"/>
                <a:sym typeface="Arial"/>
              </a:rPr>
              <a:t>Is it specific? </a:t>
            </a:r>
            <a:endParaRPr sz="1600" b="0" i="0" u="none" strike="noStrike" cap="none">
              <a:solidFill>
                <a:schemeClr val="dk1"/>
              </a:solidFill>
              <a:latin typeface="Arial"/>
              <a:ea typeface="Arial"/>
              <a:cs typeface="Arial"/>
              <a:sym typeface="Arial"/>
            </a:endParaRPr>
          </a:p>
          <a:p>
            <a:pPr marL="914400" marR="0" lvl="1" indent="-33020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Arial"/>
                <a:ea typeface="Arial"/>
                <a:cs typeface="Arial"/>
                <a:sym typeface="Arial"/>
              </a:rPr>
              <a:t>Is it measurable? Can this goal be used as a metric/number/data?</a:t>
            </a:r>
            <a:endParaRPr sz="1600" b="0" i="0" u="none" strike="noStrike" cap="none">
              <a:solidFill>
                <a:schemeClr val="dk1"/>
              </a:solidFill>
              <a:latin typeface="Arial"/>
              <a:ea typeface="Arial"/>
              <a:cs typeface="Arial"/>
              <a:sym typeface="Arial"/>
            </a:endParaRPr>
          </a:p>
          <a:p>
            <a:pPr marL="914400" marR="0" lvl="1" indent="-33020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Arial"/>
                <a:ea typeface="Arial"/>
                <a:cs typeface="Arial"/>
                <a:sym typeface="Arial"/>
              </a:rPr>
              <a:t>Is it achievable? </a:t>
            </a:r>
            <a:endParaRPr sz="1600" b="0" i="0" u="none" strike="noStrike" cap="none">
              <a:solidFill>
                <a:schemeClr val="dk1"/>
              </a:solidFill>
              <a:latin typeface="Arial"/>
              <a:ea typeface="Arial"/>
              <a:cs typeface="Arial"/>
              <a:sym typeface="Arial"/>
            </a:endParaRPr>
          </a:p>
          <a:p>
            <a:pPr marL="914400" marR="0" lvl="1" indent="-33020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Arial"/>
                <a:ea typeface="Arial"/>
                <a:cs typeface="Arial"/>
                <a:sym typeface="Arial"/>
              </a:rPr>
              <a:t>Is it relevant to Safe and Clean’s focus and the mission of Safe and Clean? </a:t>
            </a:r>
            <a:endParaRPr sz="1600" b="0" i="0" u="none" strike="noStrike" cap="none">
              <a:solidFill>
                <a:schemeClr val="dk1"/>
              </a:solidFill>
              <a:latin typeface="Arial"/>
              <a:ea typeface="Arial"/>
              <a:cs typeface="Arial"/>
              <a:sym typeface="Arial"/>
            </a:endParaRPr>
          </a:p>
          <a:p>
            <a:pPr marL="914400" marR="0" lvl="1" indent="-33020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Arial"/>
                <a:ea typeface="Arial"/>
                <a:cs typeface="Arial"/>
                <a:sym typeface="Arial"/>
              </a:rPr>
              <a:t>Is this goal time-based within the year term limit? </a:t>
            </a:r>
            <a:endParaRPr sz="1200" b="0" i="0" u="none" strike="noStrike" cap="none">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g28128dbfe3b_0_609"/>
          <p:cNvSpPr txBox="1">
            <a:spLocks noGrp="1"/>
          </p:cNvSpPr>
          <p:nvPr>
            <p:ph type="body" idx="3"/>
          </p:nvPr>
        </p:nvSpPr>
        <p:spPr>
          <a:xfrm>
            <a:off x="88200" y="1837125"/>
            <a:ext cx="8967600" cy="4686900"/>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Clr>
                <a:schemeClr val="dk1"/>
              </a:buClr>
              <a:buSzPts val="1100"/>
              <a:buFont typeface="Arial"/>
              <a:buNone/>
            </a:pPr>
            <a:r>
              <a:rPr lang="en" sz="1800">
                <a:solidFill>
                  <a:schemeClr val="dk1"/>
                </a:solidFill>
              </a:rPr>
              <a:t>How are Safe and Clean applications reviewed? </a:t>
            </a:r>
            <a:endParaRPr sz="18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2200" b="0"/>
          </a:p>
          <a:p>
            <a:pPr marL="0" lvl="0" indent="0" algn="l" rtl="0">
              <a:lnSpc>
                <a:spcPct val="115000"/>
              </a:lnSpc>
              <a:spcBef>
                <a:spcPts val="0"/>
              </a:spcBef>
              <a:spcAft>
                <a:spcPts val="0"/>
              </a:spcAft>
              <a:buClr>
                <a:schemeClr val="dk1"/>
              </a:buClr>
              <a:buSzPts val="1100"/>
              <a:buFont typeface="Arial"/>
              <a:buNone/>
            </a:pPr>
            <a:r>
              <a:rPr lang="en" sz="1600" b="0">
                <a:solidFill>
                  <a:schemeClr val="dk1"/>
                </a:solidFill>
                <a:highlight>
                  <a:schemeClr val="lt1"/>
                </a:highlight>
              </a:rPr>
              <a:t>Keep Cincinnati Beautiful will convene a six-member Fund Advisory Committee to review grant applications and make recommendations for funding. Composition of the Fund Advisory Committee will be as follows: </a:t>
            </a:r>
            <a:endParaRPr sz="1600" b="0">
              <a:solidFill>
                <a:schemeClr val="dk1"/>
              </a:solidFill>
              <a:highlight>
                <a:schemeClr val="lt1"/>
              </a:highlight>
            </a:endParaRPr>
          </a:p>
          <a:p>
            <a:pPr marL="685800" lvl="0" indent="-330200" algn="l" rtl="0">
              <a:lnSpc>
                <a:spcPct val="115000"/>
              </a:lnSpc>
              <a:spcBef>
                <a:spcPts val="0"/>
              </a:spcBef>
              <a:spcAft>
                <a:spcPts val="0"/>
              </a:spcAft>
              <a:buClr>
                <a:schemeClr val="dk1"/>
              </a:buClr>
              <a:buSzPts val="1600"/>
              <a:buFont typeface="Arial"/>
              <a:buChar char="●"/>
            </a:pPr>
            <a:r>
              <a:rPr lang="en" sz="1600" b="0">
                <a:solidFill>
                  <a:schemeClr val="dk1"/>
                </a:solidFill>
                <a:highlight>
                  <a:schemeClr val="lt1"/>
                </a:highlight>
              </a:rPr>
              <a:t>One representative from Keep Cincinnati Beautiful; this representative will also serve as the Fund Advisory Committee’s convener</a:t>
            </a:r>
            <a:r>
              <a:rPr lang="en" sz="1600">
                <a:solidFill>
                  <a:schemeClr val="dk1"/>
                </a:solidFill>
                <a:highlight>
                  <a:schemeClr val="lt1"/>
                </a:highlight>
              </a:rPr>
              <a:t>(NON-VOTING)</a:t>
            </a:r>
            <a:endParaRPr sz="1600">
              <a:solidFill>
                <a:schemeClr val="dk1"/>
              </a:solidFill>
              <a:highlight>
                <a:schemeClr val="lt1"/>
              </a:highlight>
            </a:endParaRPr>
          </a:p>
          <a:p>
            <a:pPr marL="685800" lvl="0" indent="-330200" algn="l" rtl="0">
              <a:lnSpc>
                <a:spcPct val="115000"/>
              </a:lnSpc>
              <a:spcBef>
                <a:spcPts val="0"/>
              </a:spcBef>
              <a:spcAft>
                <a:spcPts val="0"/>
              </a:spcAft>
              <a:buClr>
                <a:schemeClr val="dk1"/>
              </a:buClr>
              <a:buSzPts val="1600"/>
              <a:buFont typeface="Arial"/>
              <a:buChar char="●"/>
            </a:pPr>
            <a:r>
              <a:rPr lang="en" sz="1600" b="0">
                <a:solidFill>
                  <a:schemeClr val="dk1"/>
                </a:solidFill>
                <a:highlight>
                  <a:schemeClr val="lt1"/>
                </a:highlight>
              </a:rPr>
              <a:t>One representative from Community Development and Planning </a:t>
            </a:r>
            <a:endParaRPr sz="1600" b="0">
              <a:solidFill>
                <a:schemeClr val="dk1"/>
              </a:solidFill>
              <a:highlight>
                <a:schemeClr val="lt1"/>
              </a:highlight>
            </a:endParaRPr>
          </a:p>
          <a:p>
            <a:pPr marL="685800" lvl="0" indent="-330200" algn="l" rtl="0">
              <a:lnSpc>
                <a:spcPct val="115000"/>
              </a:lnSpc>
              <a:spcBef>
                <a:spcPts val="0"/>
              </a:spcBef>
              <a:spcAft>
                <a:spcPts val="0"/>
              </a:spcAft>
              <a:buClr>
                <a:schemeClr val="dk1"/>
              </a:buClr>
              <a:buSzPts val="1600"/>
              <a:buFont typeface="Arial"/>
              <a:buChar char="●"/>
            </a:pPr>
            <a:r>
              <a:rPr lang="en" sz="1600" b="0">
                <a:solidFill>
                  <a:schemeClr val="dk1"/>
                </a:solidFill>
                <a:highlight>
                  <a:schemeClr val="lt1"/>
                </a:highlight>
              </a:rPr>
              <a:t>One representative from the Police Department </a:t>
            </a:r>
            <a:endParaRPr sz="1600" b="0">
              <a:solidFill>
                <a:schemeClr val="dk1"/>
              </a:solidFill>
              <a:highlight>
                <a:schemeClr val="lt1"/>
              </a:highlight>
            </a:endParaRPr>
          </a:p>
          <a:p>
            <a:pPr marL="685800" lvl="0" indent="-298450" algn="l" rtl="0">
              <a:lnSpc>
                <a:spcPct val="115000"/>
              </a:lnSpc>
              <a:spcBef>
                <a:spcPts val="0"/>
              </a:spcBef>
              <a:spcAft>
                <a:spcPts val="0"/>
              </a:spcAft>
              <a:buClr>
                <a:schemeClr val="dk1"/>
              </a:buClr>
              <a:buSzPts val="1100"/>
              <a:buFont typeface="Arial"/>
              <a:buChar char="●"/>
            </a:pPr>
            <a:r>
              <a:rPr lang="en" sz="1200" b="0">
                <a:solidFill>
                  <a:schemeClr val="dk1"/>
                </a:solidFill>
                <a:highlight>
                  <a:schemeClr val="lt1"/>
                </a:highlight>
                <a:latin typeface="Times New Roman"/>
                <a:ea typeface="Times New Roman"/>
                <a:cs typeface="Times New Roman"/>
                <a:sym typeface="Times New Roman"/>
              </a:rPr>
              <a:t> </a:t>
            </a:r>
            <a:r>
              <a:rPr lang="en" sz="1600" b="0">
                <a:solidFill>
                  <a:schemeClr val="dk1"/>
                </a:solidFill>
                <a:highlight>
                  <a:schemeClr val="lt1"/>
                </a:highlight>
              </a:rPr>
              <a:t>One representative from the City Manager’s office (ex officio member) </a:t>
            </a:r>
            <a:endParaRPr sz="1600" b="0">
              <a:solidFill>
                <a:schemeClr val="dk1"/>
              </a:solidFill>
              <a:highlight>
                <a:schemeClr val="lt1"/>
              </a:highlight>
            </a:endParaRPr>
          </a:p>
          <a:p>
            <a:pPr marL="685800" lvl="0" indent="-330200" algn="l" rtl="0">
              <a:lnSpc>
                <a:spcPct val="115000"/>
              </a:lnSpc>
              <a:spcBef>
                <a:spcPts val="0"/>
              </a:spcBef>
              <a:spcAft>
                <a:spcPts val="0"/>
              </a:spcAft>
              <a:buClr>
                <a:schemeClr val="dk1"/>
              </a:buClr>
              <a:buSzPts val="1600"/>
              <a:buFont typeface="Arial"/>
              <a:buChar char="●"/>
            </a:pPr>
            <a:r>
              <a:rPr lang="en" sz="1600" b="0">
                <a:solidFill>
                  <a:schemeClr val="dk1"/>
                </a:solidFill>
                <a:highlight>
                  <a:schemeClr val="lt1"/>
                </a:highlight>
              </a:rPr>
              <a:t>One representative from Public Services </a:t>
            </a:r>
            <a:endParaRPr sz="1600" b="0">
              <a:solidFill>
                <a:schemeClr val="dk1"/>
              </a:solidFill>
              <a:highlight>
                <a:schemeClr val="lt1"/>
              </a:highlight>
            </a:endParaRPr>
          </a:p>
          <a:p>
            <a:pPr marL="685800" lvl="0" indent="-330200" algn="l" rtl="0">
              <a:lnSpc>
                <a:spcPct val="115000"/>
              </a:lnSpc>
              <a:spcBef>
                <a:spcPts val="0"/>
              </a:spcBef>
              <a:spcAft>
                <a:spcPts val="0"/>
              </a:spcAft>
              <a:buClr>
                <a:schemeClr val="dk1"/>
              </a:buClr>
              <a:buSzPts val="1600"/>
              <a:buFont typeface="Arial"/>
              <a:buChar char="●"/>
            </a:pPr>
            <a:r>
              <a:rPr lang="en" sz="1600" b="0">
                <a:solidFill>
                  <a:schemeClr val="dk1"/>
                </a:solidFill>
                <a:highlight>
                  <a:schemeClr val="lt1"/>
                </a:highlight>
              </a:rPr>
              <a:t>One member from the private sector (representing a broad cross-section of the community) selected by Keep Cincinnati Beautiful </a:t>
            </a:r>
            <a:endParaRPr sz="1600" b="0">
              <a:solidFill>
                <a:schemeClr val="dk1"/>
              </a:solidFill>
              <a:highlight>
                <a:schemeClr val="lt1"/>
              </a:highlight>
            </a:endParaRPr>
          </a:p>
          <a:p>
            <a:pPr marL="0" lvl="0" indent="0" algn="l" rtl="0">
              <a:lnSpc>
                <a:spcPct val="115000"/>
              </a:lnSpc>
              <a:spcBef>
                <a:spcPts val="0"/>
              </a:spcBef>
              <a:spcAft>
                <a:spcPts val="0"/>
              </a:spcAft>
              <a:buClr>
                <a:schemeClr val="dk1"/>
              </a:buClr>
              <a:buSzPts val="1100"/>
              <a:buFont typeface="Arial"/>
              <a:buNone/>
            </a:pPr>
            <a:r>
              <a:rPr lang="en" sz="1600" b="0">
                <a:solidFill>
                  <a:schemeClr val="dk1"/>
                </a:solidFill>
                <a:highlight>
                  <a:schemeClr val="lt1"/>
                </a:highlight>
              </a:rPr>
              <a:t>In the case of resignation or removal of a representative, Keep Cincinnati Beautiful will replace the representative in time to participate in the upcoming round of application reviews and recommendations.</a:t>
            </a:r>
            <a:r>
              <a:rPr lang="en" sz="1500" b="0">
                <a:solidFill>
                  <a:schemeClr val="dk1"/>
                </a:solidFill>
                <a:highlight>
                  <a:schemeClr val="lt1"/>
                </a:highlight>
              </a:rPr>
              <a:t> </a:t>
            </a:r>
            <a:endParaRPr sz="27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2" descr="A group of people posing for a photo&#10;&#10;Description automatically generated"/>
          <p:cNvPicPr preferRelativeResize="0"/>
          <p:nvPr/>
        </p:nvPicPr>
        <p:blipFill rotWithShape="1">
          <a:blip r:embed="rId3">
            <a:alphaModFix/>
          </a:blip>
          <a:srcRect l="-93" t="23431" b="416"/>
          <a:stretch/>
        </p:blipFill>
        <p:spPr>
          <a:xfrm>
            <a:off x="1101600" y="1787175"/>
            <a:ext cx="6940800" cy="3966577"/>
          </a:xfrm>
          <a:prstGeom prst="rect">
            <a:avLst/>
          </a:prstGeom>
          <a:noFill/>
          <a:ln>
            <a:noFill/>
          </a:ln>
        </p:spPr>
      </p:pic>
      <p:sp>
        <p:nvSpPr>
          <p:cNvPr id="71" name="Google Shape;71;p2"/>
          <p:cNvSpPr txBox="1"/>
          <p:nvPr/>
        </p:nvSpPr>
        <p:spPr>
          <a:xfrm>
            <a:off x="690450" y="5914175"/>
            <a:ext cx="7763100" cy="8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600" b="0" i="0" u="none" strike="noStrike" cap="none">
                <a:solidFill>
                  <a:srgbClr val="000000"/>
                </a:solidFill>
                <a:latin typeface="Arial"/>
                <a:ea typeface="Arial"/>
                <a:cs typeface="Arial"/>
                <a:sym typeface="Arial"/>
              </a:rPr>
              <a:t>Mt. Airy C.U.R.E and local volunteers prepping the community space in Mt. Airy's business district as part of their Safe and Clean Grant.</a:t>
            </a:r>
            <a:r>
              <a:rPr lang="en" sz="1600"/>
              <a:t> </a:t>
            </a:r>
            <a:r>
              <a:rPr lang="en" sz="1600" b="0" i="0" u="none" strike="noStrike" cap="none">
                <a:solidFill>
                  <a:srgbClr val="000000"/>
                </a:solidFill>
                <a:latin typeface="Arial"/>
                <a:ea typeface="Arial"/>
                <a:cs typeface="Arial"/>
                <a:sym typeface="Arial"/>
              </a:rPr>
              <a:t>The outdoor space will have an ADA path, family friendly seating, and a community garden</a:t>
            </a:r>
            <a:r>
              <a:rPr lang="en"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g28128dbfe3b_0_464"/>
          <p:cNvSpPr txBox="1"/>
          <p:nvPr/>
        </p:nvSpPr>
        <p:spPr>
          <a:xfrm>
            <a:off x="163675" y="1771050"/>
            <a:ext cx="5187900" cy="4708951"/>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b="1" i="0" u="none" strike="noStrike" cap="none" dirty="0">
                <a:solidFill>
                  <a:schemeClr val="dk1"/>
                </a:solidFill>
                <a:latin typeface="Arial"/>
                <a:ea typeface="Arial"/>
                <a:cs typeface="Arial"/>
                <a:sym typeface="Arial"/>
              </a:rPr>
              <a:t>Next steps to apply for Safe and Clean Funding: </a:t>
            </a:r>
            <a:endParaRPr sz="1800" b="1"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a:solidFill>
                <a:schemeClr val="dk1"/>
              </a:solidFill>
            </a:endParaRPr>
          </a:p>
          <a:p>
            <a:pPr marL="457200" marR="0" lvl="0" indent="-33020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Arial"/>
                <a:ea typeface="Arial"/>
                <a:cs typeface="Arial"/>
                <a:sym typeface="Arial"/>
              </a:rPr>
              <a:t>Review full guidelines </a:t>
            </a:r>
            <a:r>
              <a:rPr lang="en" sz="1600" b="0" i="0" u="sng" strike="noStrike" cap="none" dirty="0">
                <a:solidFill>
                  <a:schemeClr val="hlink"/>
                </a:solidFill>
                <a:latin typeface="Arial"/>
                <a:ea typeface="Arial"/>
                <a:cs typeface="Arial"/>
                <a:sym typeface="Arial"/>
                <a:hlinkClick r:id="rId3">
                  <a:extLst>
                    <a:ext uri="{A12FA001-AC4F-418D-AE19-62706E023703}">
                      <ahyp:hlinkClr xmlns:ahyp="http://schemas.microsoft.com/office/drawing/2018/hyperlinkcolor" val="tx"/>
                    </a:ext>
                  </a:extLst>
                </a:hlinkClick>
              </a:rPr>
              <a:t>here</a:t>
            </a:r>
            <a:r>
              <a:rPr lang="en" sz="1600" b="0" i="0" u="none" strike="noStrike" cap="none">
                <a:solidFill>
                  <a:schemeClr val="dk1"/>
                </a:solidFill>
                <a:latin typeface="Arial"/>
                <a:ea typeface="Arial"/>
                <a:cs typeface="Arial"/>
                <a:sym typeface="Arial"/>
              </a:rPr>
              <a:t>. </a:t>
            </a:r>
            <a:endParaRPr sz="1600" b="0" i="0" u="none" strike="noStrike" cap="none">
              <a:solidFill>
                <a:schemeClr val="dk1"/>
              </a:solidFill>
              <a:latin typeface="Arial"/>
              <a:ea typeface="Arial"/>
              <a:cs typeface="Arial"/>
              <a:sym typeface="Arial"/>
            </a:endParaRPr>
          </a:p>
          <a:p>
            <a:pPr marL="457200" marR="0" lvl="0" indent="-330200" algn="l" rtl="0">
              <a:lnSpc>
                <a:spcPct val="100000"/>
              </a:lnSpc>
              <a:spcBef>
                <a:spcPts val="0"/>
              </a:spcBef>
              <a:spcAft>
                <a:spcPts val="0"/>
              </a:spcAft>
              <a:buClr>
                <a:schemeClr val="dk1"/>
              </a:buClr>
              <a:buSzPts val="1600"/>
              <a:buFont typeface="Arial"/>
              <a:buChar char="●"/>
            </a:pPr>
            <a:r>
              <a:rPr lang="en" sz="1600" b="0" i="0" u="none" strike="noStrike" cap="none" dirty="0">
                <a:solidFill>
                  <a:schemeClr val="dk1"/>
                </a:solidFill>
                <a:latin typeface="Arial"/>
                <a:ea typeface="Arial"/>
                <a:cs typeface="Arial"/>
                <a:sym typeface="Arial"/>
              </a:rPr>
              <a:t>Reach out to Ty to discuss your project/program proposal at </a:t>
            </a:r>
            <a:r>
              <a:rPr lang="en" sz="1600" b="0" i="0" u="sng" strike="noStrike" cap="none" dirty="0">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Ty@Keepcincinnatibeautiful.org</a:t>
            </a:r>
            <a:r>
              <a:rPr lang="en" sz="1600" b="0" i="0" u="none" strike="noStrike" cap="none" dirty="0">
                <a:solidFill>
                  <a:schemeClr val="dk1"/>
                </a:solidFill>
                <a:latin typeface="Arial"/>
                <a:ea typeface="Arial"/>
                <a:cs typeface="Arial"/>
                <a:sym typeface="Arial"/>
              </a:rPr>
              <a:t> - you must meet with Ty to be eligible for funding. </a:t>
            </a:r>
            <a:endParaRPr sz="1600" b="0" i="0" u="none" strike="noStrike" cap="none" dirty="0">
              <a:solidFill>
                <a:schemeClr val="dk1"/>
              </a:solidFill>
              <a:latin typeface="Arial"/>
              <a:ea typeface="Arial"/>
              <a:cs typeface="Arial"/>
              <a:sym typeface="Arial"/>
            </a:endParaRPr>
          </a:p>
          <a:p>
            <a:pPr marL="914400" marR="0" lvl="1" indent="-330200" algn="l" rtl="0">
              <a:lnSpc>
                <a:spcPct val="100000"/>
              </a:lnSpc>
              <a:spcBef>
                <a:spcPts val="0"/>
              </a:spcBef>
              <a:spcAft>
                <a:spcPts val="0"/>
              </a:spcAft>
              <a:buClr>
                <a:schemeClr val="dk1"/>
              </a:buClr>
              <a:buSzPts val="1600"/>
              <a:buFont typeface="Arial"/>
              <a:buChar char="○"/>
            </a:pPr>
            <a:r>
              <a:rPr lang="en" sz="1600" b="0" i="0" u="none" strike="noStrike" cap="none" dirty="0">
                <a:solidFill>
                  <a:schemeClr val="dk1"/>
                </a:solidFill>
                <a:latin typeface="Arial"/>
                <a:ea typeface="Arial"/>
                <a:cs typeface="Arial"/>
                <a:sym typeface="Arial"/>
              </a:rPr>
              <a:t>Please note attending/watching the virtual informational session(s) </a:t>
            </a:r>
            <a:r>
              <a:rPr lang="en" sz="1600" b="0" i="0" u="sng" strike="noStrike" cap="none" dirty="0">
                <a:solidFill>
                  <a:schemeClr val="dk1"/>
                </a:solidFill>
                <a:latin typeface="Arial"/>
                <a:ea typeface="Arial"/>
                <a:cs typeface="Arial"/>
                <a:sym typeface="Arial"/>
              </a:rPr>
              <a:t>does not</a:t>
            </a:r>
            <a:r>
              <a:rPr lang="en" sz="1600" b="0" i="0" u="none" strike="noStrike" cap="none" dirty="0">
                <a:solidFill>
                  <a:schemeClr val="dk1"/>
                </a:solidFill>
                <a:latin typeface="Arial"/>
                <a:ea typeface="Arial"/>
                <a:cs typeface="Arial"/>
                <a:sym typeface="Arial"/>
              </a:rPr>
              <a:t> qualify for a meeting.</a:t>
            </a:r>
            <a:endParaRPr sz="1600" b="0" i="0" u="none" strike="noStrike" cap="none" dirty="0">
              <a:solidFill>
                <a:schemeClr val="dk1"/>
              </a:solidFill>
              <a:latin typeface="Arial"/>
              <a:ea typeface="Arial"/>
              <a:cs typeface="Arial"/>
              <a:sym typeface="Arial"/>
            </a:endParaRPr>
          </a:p>
          <a:p>
            <a:pPr marL="457200" marR="0" lvl="0" indent="-330200" algn="l" rtl="0">
              <a:lnSpc>
                <a:spcPct val="100000"/>
              </a:lnSpc>
              <a:spcBef>
                <a:spcPts val="0"/>
              </a:spcBef>
              <a:spcAft>
                <a:spcPts val="0"/>
              </a:spcAft>
              <a:buClr>
                <a:schemeClr val="dk1"/>
              </a:buClr>
              <a:buSzPts val="1600"/>
              <a:buFont typeface="Arial"/>
              <a:buChar char="●"/>
            </a:pPr>
            <a:r>
              <a:rPr lang="en" sz="1600" b="0" i="0" u="none" strike="noStrike" cap="none" dirty="0">
                <a:solidFill>
                  <a:schemeClr val="dk1"/>
                </a:solidFill>
                <a:latin typeface="Arial"/>
                <a:ea typeface="Arial"/>
                <a:cs typeface="Arial"/>
                <a:sym typeface="Arial"/>
              </a:rPr>
              <a:t>Applications open 30 days prior to deadline via Submittable(</a:t>
            </a:r>
            <a:r>
              <a:rPr lang="en" sz="1600" b="0" i="0" u="sng" strike="noStrike" cap="none" dirty="0">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link</a:t>
            </a:r>
            <a:r>
              <a:rPr lang="en" sz="1600" b="0" i="0" u="none" strike="noStrike" cap="none" dirty="0">
                <a:solidFill>
                  <a:schemeClr val="dk1"/>
                </a:solidFill>
                <a:latin typeface="Arial"/>
                <a:ea typeface="Arial"/>
                <a:cs typeface="Arial"/>
                <a:sym typeface="Arial"/>
              </a:rPr>
              <a:t> will be on the website)</a:t>
            </a:r>
            <a:endParaRPr sz="1600" b="0" i="0" u="none" strike="noStrike" cap="none" dirty="0">
              <a:solidFill>
                <a:schemeClr val="dk1"/>
              </a:solidFill>
              <a:latin typeface="Arial"/>
              <a:ea typeface="Arial"/>
              <a:cs typeface="Arial"/>
              <a:sym typeface="Arial"/>
            </a:endParaRPr>
          </a:p>
          <a:p>
            <a:pPr marL="457200" indent="-330200">
              <a:buClr>
                <a:schemeClr val="dk1"/>
              </a:buClr>
              <a:buSzPts val="1600"/>
              <a:buFont typeface="Arial"/>
              <a:buChar char="●"/>
            </a:pPr>
            <a:r>
              <a:rPr lang="en" sz="1600" b="0" i="0" u="none" strike="noStrike" cap="none" dirty="0">
                <a:solidFill>
                  <a:schemeClr val="dk1"/>
                </a:solidFill>
                <a:latin typeface="Arial"/>
                <a:ea typeface="Arial"/>
                <a:cs typeface="Arial"/>
                <a:sym typeface="Arial"/>
              </a:rPr>
              <a:t>We will notify you on your application status no later than </a:t>
            </a:r>
            <a:r>
              <a:rPr lang="en" sz="1600" dirty="0">
                <a:solidFill>
                  <a:schemeClr val="dk1"/>
                </a:solidFill>
              </a:rPr>
              <a:t>60 </a:t>
            </a:r>
            <a:r>
              <a:rPr lang="en" sz="1600" b="0" i="0" u="none" strike="noStrike" cap="none" dirty="0">
                <a:solidFill>
                  <a:schemeClr val="dk1"/>
                </a:solidFill>
                <a:latin typeface="Arial"/>
                <a:ea typeface="Arial"/>
                <a:cs typeface="Arial"/>
                <a:sym typeface="Arial"/>
              </a:rPr>
              <a:t>days after the deadline</a:t>
            </a:r>
            <a:r>
              <a:rPr lang="en" sz="1600" dirty="0">
                <a:solidFill>
                  <a:schemeClr val="dk1"/>
                </a:solidFill>
              </a:rPr>
              <a:t> via email used with Submittable account.</a:t>
            </a:r>
            <a:endParaRPr sz="1600" b="0" i="0" u="none" strike="noStrike" cap="none" dirty="0">
              <a:solidFill>
                <a:schemeClr val="dk1"/>
              </a:solidFill>
              <a:latin typeface="Arial"/>
              <a:ea typeface="Arial"/>
              <a:cs typeface="Arial"/>
              <a:sym typeface="Arial"/>
            </a:endParaRPr>
          </a:p>
          <a:p>
            <a:pPr marL="457200" marR="0" lvl="0" indent="-330200" algn="l" rtl="0">
              <a:lnSpc>
                <a:spcPct val="100000"/>
              </a:lnSpc>
              <a:spcBef>
                <a:spcPts val="0"/>
              </a:spcBef>
              <a:spcAft>
                <a:spcPts val="0"/>
              </a:spcAft>
              <a:buClr>
                <a:schemeClr val="dk1"/>
              </a:buClr>
              <a:buSzPts val="1600"/>
              <a:buFont typeface="Arial"/>
              <a:buChar char="●"/>
            </a:pPr>
            <a:r>
              <a:rPr lang="en" sz="1600" b="0" i="0" u="none" strike="noStrike" cap="none" dirty="0">
                <a:solidFill>
                  <a:schemeClr val="dk1"/>
                </a:solidFill>
                <a:latin typeface="Arial"/>
                <a:ea typeface="Arial"/>
                <a:cs typeface="Arial"/>
                <a:sym typeface="Arial"/>
              </a:rPr>
              <a:t>Application Feedback is offered to applicants regardless if accepted for funding or declined at this time. </a:t>
            </a:r>
            <a:endParaRPr sz="1200" b="0" i="0" u="none" strike="noStrike" cap="none" dirty="0">
              <a:solidFill>
                <a:schemeClr val="dk1"/>
              </a:solidFill>
              <a:latin typeface="Arial"/>
              <a:ea typeface="Arial"/>
              <a:cs typeface="Arial"/>
              <a:sym typeface="Arial"/>
            </a:endParaRPr>
          </a:p>
        </p:txBody>
      </p:sp>
      <p:pic>
        <p:nvPicPr>
          <p:cNvPr id="224" name="Google Shape;224;g28128dbfe3b_0_464"/>
          <p:cNvPicPr preferRelativeResize="0"/>
          <p:nvPr/>
        </p:nvPicPr>
        <p:blipFill rotWithShape="1">
          <a:blip r:embed="rId5">
            <a:alphaModFix/>
          </a:blip>
          <a:srcRect/>
          <a:stretch/>
        </p:blipFill>
        <p:spPr>
          <a:xfrm>
            <a:off x="5607825" y="1865350"/>
            <a:ext cx="3458202" cy="2470374"/>
          </a:xfrm>
          <a:prstGeom prst="rect">
            <a:avLst/>
          </a:prstGeom>
          <a:noFill/>
          <a:ln>
            <a:noFill/>
          </a:ln>
        </p:spPr>
      </p:pic>
      <p:sp>
        <p:nvSpPr>
          <p:cNvPr id="225" name="Google Shape;225;g28128dbfe3b_0_464"/>
          <p:cNvSpPr txBox="1"/>
          <p:nvPr/>
        </p:nvSpPr>
        <p:spPr>
          <a:xfrm>
            <a:off x="5607825" y="4494625"/>
            <a:ext cx="3458100" cy="1262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chemeClr val="dk1"/>
                </a:solidFill>
                <a:latin typeface="Arial"/>
                <a:ea typeface="Arial"/>
                <a:cs typeface="Arial"/>
                <a:sym typeface="Arial"/>
              </a:rPr>
              <a:t>Greg Landsman with members of College Hill Urban Redevelopment Corporation(CHCURC, current S&amp;C grantee) at Keep Cincinnati Beautiful’s  2024 Love Thy ‘Nati Awards. </a:t>
            </a: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28128dbfe3b_0_599"/>
          <p:cNvSpPr txBox="1"/>
          <p:nvPr/>
        </p:nvSpPr>
        <p:spPr>
          <a:xfrm>
            <a:off x="40200" y="1713825"/>
            <a:ext cx="9063600" cy="54909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n" sz="1800" b="1" i="0" u="none" strike="noStrike" cap="none">
                <a:solidFill>
                  <a:schemeClr val="dk1"/>
                </a:solidFill>
                <a:highlight>
                  <a:srgbClr val="FFFFFF"/>
                </a:highlight>
                <a:latin typeface="Arial"/>
                <a:ea typeface="Arial"/>
                <a:cs typeface="Arial"/>
                <a:sym typeface="Arial"/>
              </a:rPr>
              <a:t>Grant Application Writing Resources:</a:t>
            </a:r>
            <a:r>
              <a:rPr lang="en" sz="1800" b="0" i="0" u="none" strike="noStrike" cap="none">
                <a:solidFill>
                  <a:schemeClr val="dk1"/>
                </a:solidFill>
                <a:highlight>
                  <a:srgbClr val="FFFFFF"/>
                </a:highlight>
                <a:latin typeface="Arial"/>
                <a:ea typeface="Arial"/>
                <a:cs typeface="Arial"/>
                <a:sym typeface="Arial"/>
              </a:rPr>
              <a:t> </a:t>
            </a:r>
            <a:endParaRPr sz="1800" b="0" i="0" u="none" strike="noStrike" cap="none">
              <a:solidFill>
                <a:schemeClr val="dk1"/>
              </a:solidFill>
              <a:highlight>
                <a:srgbClr val="FFFFFF"/>
              </a:highlight>
              <a:latin typeface="Arial"/>
              <a:ea typeface="Arial"/>
              <a:cs typeface="Arial"/>
              <a:sym typeface="Arial"/>
            </a:endParaRPr>
          </a:p>
          <a:p>
            <a:pPr marL="0" marR="0" lvl="0" indent="0" algn="l" rtl="0">
              <a:lnSpc>
                <a:spcPct val="115000"/>
              </a:lnSpc>
              <a:spcBef>
                <a:spcPts val="800"/>
              </a:spcBef>
              <a:spcAft>
                <a:spcPts val="0"/>
              </a:spcAft>
              <a:buClr>
                <a:schemeClr val="dk1"/>
              </a:buClr>
              <a:buSzPts val="1100"/>
              <a:buFont typeface="Arial"/>
              <a:buNone/>
            </a:pPr>
            <a:r>
              <a:rPr lang="en" sz="1600" b="0" i="0" u="none" strike="noStrike" cap="none">
                <a:solidFill>
                  <a:schemeClr val="dk1"/>
                </a:solidFill>
                <a:highlight>
                  <a:srgbClr val="FFFFFF"/>
                </a:highlight>
                <a:latin typeface="Arial"/>
                <a:ea typeface="Arial"/>
                <a:cs typeface="Arial"/>
                <a:sym typeface="Arial"/>
              </a:rPr>
              <a:t>Please do not hesitate to reach out to me if you have questions, need further assistance or accommodations. I am willing to review your drafted proposal and give feedback before submission deadlines. Please send feedback/application review requests no later than 5 days before the application deadline. Please send questions to Ty Wesselkamper:  </a:t>
            </a:r>
            <a:r>
              <a:rPr lang="en" sz="1600" b="0" i="0" u="sng" strike="noStrike" cap="none">
                <a:solidFill>
                  <a:srgbClr val="0563C1"/>
                </a:solidFill>
                <a:highlight>
                  <a:srgbClr val="FFFFFF"/>
                </a:highlight>
                <a:latin typeface="Arial"/>
                <a:ea typeface="Arial"/>
                <a:cs typeface="Arial"/>
                <a:sym typeface="Arial"/>
              </a:rPr>
              <a:t>ty@keepcincinnatibeautiful.org</a:t>
            </a:r>
            <a:r>
              <a:rPr lang="en" sz="1600" b="0" i="0" u="none" strike="noStrike" cap="none">
                <a:solidFill>
                  <a:schemeClr val="dk1"/>
                </a:solidFill>
                <a:highlight>
                  <a:srgbClr val="FFFFFF"/>
                </a:highlight>
                <a:latin typeface="Arial"/>
                <a:ea typeface="Arial"/>
                <a:cs typeface="Arial"/>
                <a:sym typeface="Arial"/>
              </a:rPr>
              <a:t>  </a:t>
            </a:r>
            <a:endParaRPr sz="1600" b="0" i="0" u="none" strike="noStrike" cap="none">
              <a:solidFill>
                <a:schemeClr val="dk1"/>
              </a:solidFill>
              <a:highlight>
                <a:srgbClr val="FFFFFF"/>
              </a:highlight>
              <a:latin typeface="Arial"/>
              <a:ea typeface="Arial"/>
              <a:cs typeface="Arial"/>
              <a:sym typeface="Arial"/>
            </a:endParaRPr>
          </a:p>
          <a:p>
            <a:pPr marL="685800" marR="0" lvl="0" indent="-342900" algn="l" rtl="0">
              <a:lnSpc>
                <a:spcPct val="115000"/>
              </a:lnSpc>
              <a:spcBef>
                <a:spcPts val="800"/>
              </a:spcBef>
              <a:spcAft>
                <a:spcPts val="0"/>
              </a:spcAft>
              <a:buClr>
                <a:schemeClr val="dk1"/>
              </a:buClr>
              <a:buSzPts val="1800"/>
              <a:buFont typeface="Arial"/>
              <a:buChar char="●"/>
            </a:pPr>
            <a:r>
              <a:rPr lang="en" sz="1600" b="0" i="0" u="sng" strike="noStrike" cap="none">
                <a:solidFill>
                  <a:srgbClr val="0563C1"/>
                </a:solidFill>
                <a:highlight>
                  <a:srgbClr val="FFFFFF"/>
                </a:highlight>
                <a:latin typeface="Arial"/>
                <a:ea typeface="Arial"/>
                <a:cs typeface="Arial"/>
                <a:sym typeface="Arial"/>
                <a:hlinkClick r:id="rId3">
                  <a:extLst>
                    <a:ext uri="{A12FA001-AC4F-418D-AE19-62706E023703}">
                      <ahyp:hlinkClr xmlns:ahyp="http://schemas.microsoft.com/office/drawing/2018/hyperlinkcolor" val="tx"/>
                    </a:ext>
                  </a:extLst>
                </a:hlinkClick>
              </a:rPr>
              <a:t>UC Grant writing</a:t>
            </a:r>
            <a:r>
              <a:rPr lang="en" sz="1600" b="0" i="0" u="none" strike="noStrike" cap="none">
                <a:solidFill>
                  <a:schemeClr val="dk1"/>
                </a:solidFill>
                <a:highlight>
                  <a:srgbClr val="FFFFFF"/>
                </a:highlight>
                <a:latin typeface="Arial"/>
                <a:ea typeface="Arial"/>
                <a:cs typeface="Arial"/>
                <a:sym typeface="Arial"/>
              </a:rPr>
              <a:t> - online classes via ED2go </a:t>
            </a:r>
            <a:endParaRPr sz="1600" b="0" i="0" u="none" strike="noStrike" cap="none">
              <a:solidFill>
                <a:schemeClr val="dk1"/>
              </a:solidFill>
              <a:highlight>
                <a:srgbClr val="FFFFFF"/>
              </a:highlight>
              <a:latin typeface="Arial"/>
              <a:ea typeface="Arial"/>
              <a:cs typeface="Arial"/>
              <a:sym typeface="Arial"/>
            </a:endParaRPr>
          </a:p>
          <a:p>
            <a:pPr marL="685800" marR="0" lvl="0" indent="-342900" algn="l" rtl="0">
              <a:lnSpc>
                <a:spcPct val="115000"/>
              </a:lnSpc>
              <a:spcBef>
                <a:spcPts val="0"/>
              </a:spcBef>
              <a:spcAft>
                <a:spcPts val="0"/>
              </a:spcAft>
              <a:buClr>
                <a:schemeClr val="dk1"/>
              </a:buClr>
              <a:buSzPts val="1800"/>
              <a:buFont typeface="Arial"/>
              <a:buChar char="●"/>
            </a:pPr>
            <a:r>
              <a:rPr lang="en" sz="1600" b="0" i="0" u="sng" strike="noStrike" cap="none">
                <a:solidFill>
                  <a:srgbClr val="0563C1"/>
                </a:solidFill>
                <a:highlight>
                  <a:srgbClr val="FFFFFF"/>
                </a:highlight>
                <a:latin typeface="Arial"/>
                <a:ea typeface="Arial"/>
                <a:cs typeface="Arial"/>
                <a:sym typeface="Arial"/>
                <a:hlinkClick r:id="rId4">
                  <a:extLst>
                    <a:ext uri="{A12FA001-AC4F-418D-AE19-62706E023703}">
                      <ahyp:hlinkClr xmlns:ahyp="http://schemas.microsoft.com/office/drawing/2018/hyperlinkcolor" val="tx"/>
                    </a:ext>
                  </a:extLst>
                </a:hlinkClick>
              </a:rPr>
              <a:t>Cincinnati State</a:t>
            </a:r>
            <a:r>
              <a:rPr lang="en" sz="1600" b="0" i="0" u="none" strike="noStrike" cap="none">
                <a:solidFill>
                  <a:schemeClr val="dk1"/>
                </a:solidFill>
                <a:highlight>
                  <a:srgbClr val="FFFFFF"/>
                </a:highlight>
                <a:latin typeface="Arial"/>
                <a:ea typeface="Arial"/>
                <a:cs typeface="Arial"/>
                <a:sym typeface="Arial"/>
              </a:rPr>
              <a:t> also offers online courses via ED2go  </a:t>
            </a:r>
            <a:endParaRPr sz="1600" b="0" i="0" u="none" strike="noStrike" cap="none">
              <a:solidFill>
                <a:schemeClr val="dk1"/>
              </a:solidFill>
              <a:highlight>
                <a:srgbClr val="FFFFFF"/>
              </a:highlight>
              <a:latin typeface="Arial"/>
              <a:ea typeface="Arial"/>
              <a:cs typeface="Arial"/>
              <a:sym typeface="Arial"/>
            </a:endParaRPr>
          </a:p>
          <a:p>
            <a:pPr marL="685800" marR="0" lvl="0" indent="-342900" algn="l" rtl="0">
              <a:lnSpc>
                <a:spcPct val="115000"/>
              </a:lnSpc>
              <a:spcBef>
                <a:spcPts val="0"/>
              </a:spcBef>
              <a:spcAft>
                <a:spcPts val="0"/>
              </a:spcAft>
              <a:buClr>
                <a:schemeClr val="dk1"/>
              </a:buClr>
              <a:buSzPts val="1800"/>
              <a:buFont typeface="Arial"/>
              <a:buChar char="●"/>
            </a:pPr>
            <a:r>
              <a:rPr lang="en" sz="1600" b="0" i="0" u="sng" strike="noStrike" cap="none">
                <a:solidFill>
                  <a:srgbClr val="0563C1"/>
                </a:solidFill>
                <a:highlight>
                  <a:srgbClr val="FFFFFF"/>
                </a:highlight>
                <a:latin typeface="Arial"/>
                <a:ea typeface="Arial"/>
                <a:cs typeface="Arial"/>
                <a:sym typeface="Arial"/>
                <a:hlinkClick r:id="rId5">
                  <a:extLst>
                    <a:ext uri="{A12FA001-AC4F-418D-AE19-62706E023703}">
                      <ahyp:hlinkClr xmlns:ahyp="http://schemas.microsoft.com/office/drawing/2018/hyperlinkcolor" val="tx"/>
                    </a:ext>
                  </a:extLst>
                </a:hlinkClick>
              </a:rPr>
              <a:t>Cincinnati Public Library</a:t>
            </a:r>
            <a:r>
              <a:rPr lang="en" sz="1600" b="0" i="0" u="none" strike="noStrike" cap="none">
                <a:solidFill>
                  <a:schemeClr val="dk1"/>
                </a:solidFill>
                <a:highlight>
                  <a:srgbClr val="FFFFFF"/>
                </a:highlight>
                <a:latin typeface="Arial"/>
                <a:ea typeface="Arial"/>
                <a:cs typeface="Arial"/>
                <a:sym typeface="Arial"/>
              </a:rPr>
              <a:t>: </a:t>
            </a:r>
            <a:r>
              <a:rPr lang="en" sz="1600" b="0" i="0" u="sng" strike="noStrike" cap="none">
                <a:solidFill>
                  <a:schemeClr val="dk1"/>
                </a:solidFill>
                <a:highlight>
                  <a:srgbClr val="FFFFFF"/>
                </a:highlight>
                <a:latin typeface="Arial"/>
                <a:ea typeface="Arial"/>
                <a:cs typeface="Arial"/>
                <a:sym typeface="Arial"/>
              </a:rPr>
              <a:t>Free </a:t>
            </a:r>
            <a:r>
              <a:rPr lang="en" sz="1600" b="0" i="0" u="none" strike="noStrike" cap="none">
                <a:solidFill>
                  <a:schemeClr val="dk1"/>
                </a:solidFill>
                <a:highlight>
                  <a:srgbClr val="FFFFFF"/>
                </a:highlight>
                <a:latin typeface="Arial"/>
                <a:ea typeface="Arial"/>
                <a:cs typeface="Arial"/>
                <a:sym typeface="Arial"/>
              </a:rPr>
              <a:t>Resources/Classes/Workshops </a:t>
            </a:r>
            <a:endParaRPr sz="1600" b="0" i="0" u="none" strike="noStrike" cap="none">
              <a:solidFill>
                <a:schemeClr val="dk1"/>
              </a:solidFill>
              <a:highlight>
                <a:srgbClr val="FFFFFF"/>
              </a:highlight>
              <a:latin typeface="Arial"/>
              <a:ea typeface="Arial"/>
              <a:cs typeface="Arial"/>
              <a:sym typeface="Arial"/>
            </a:endParaRPr>
          </a:p>
          <a:p>
            <a:pPr marL="685800" marR="0" lvl="0" indent="-342900" algn="l" rtl="0">
              <a:lnSpc>
                <a:spcPct val="115000"/>
              </a:lnSpc>
              <a:spcBef>
                <a:spcPts val="0"/>
              </a:spcBef>
              <a:spcAft>
                <a:spcPts val="0"/>
              </a:spcAft>
              <a:buClr>
                <a:schemeClr val="dk1"/>
              </a:buClr>
              <a:buSzPts val="1800"/>
              <a:buFont typeface="Arial"/>
              <a:buChar char="●"/>
            </a:pPr>
            <a:r>
              <a:rPr lang="en" sz="1600" b="0" i="0" u="sng" strike="noStrike" cap="none">
                <a:solidFill>
                  <a:srgbClr val="0563C1"/>
                </a:solidFill>
                <a:highlight>
                  <a:srgbClr val="FFFFFF"/>
                </a:highlight>
                <a:latin typeface="Arial"/>
                <a:ea typeface="Arial"/>
                <a:cs typeface="Arial"/>
                <a:sym typeface="Arial"/>
                <a:hlinkClick r:id="rId6">
                  <a:extLst>
                    <a:ext uri="{A12FA001-AC4F-418D-AE19-62706E023703}">
                      <ahyp:hlinkClr xmlns:ahyp="http://schemas.microsoft.com/office/drawing/2018/hyperlinkcolor" val="tx"/>
                    </a:ext>
                  </a:extLst>
                </a:hlinkClick>
              </a:rPr>
              <a:t>Greater Cincinnati Foundation:</a:t>
            </a:r>
            <a:r>
              <a:rPr lang="en" sz="1600" b="0" i="0" u="none" strike="noStrike" cap="none">
                <a:solidFill>
                  <a:schemeClr val="dk1"/>
                </a:solidFill>
                <a:highlight>
                  <a:srgbClr val="FFFFFF"/>
                </a:highlight>
                <a:latin typeface="Arial"/>
                <a:ea typeface="Arial"/>
                <a:cs typeface="Arial"/>
                <a:sym typeface="Arial"/>
              </a:rPr>
              <a:t>  Resources, Data, Capacity Building guides  </a:t>
            </a:r>
            <a:endParaRPr sz="1600" b="0" i="0" u="none" strike="noStrike" cap="none">
              <a:solidFill>
                <a:schemeClr val="dk1"/>
              </a:solidFill>
              <a:highlight>
                <a:srgbClr val="FFFFFF"/>
              </a:highlight>
              <a:latin typeface="Arial"/>
              <a:ea typeface="Arial"/>
              <a:cs typeface="Arial"/>
              <a:sym typeface="Arial"/>
            </a:endParaRPr>
          </a:p>
          <a:p>
            <a:pPr marL="685800" marR="0" lvl="0" indent="-342900" algn="l" rtl="0">
              <a:lnSpc>
                <a:spcPct val="115000"/>
              </a:lnSpc>
              <a:spcBef>
                <a:spcPts val="0"/>
              </a:spcBef>
              <a:spcAft>
                <a:spcPts val="0"/>
              </a:spcAft>
              <a:buClr>
                <a:schemeClr val="dk1"/>
              </a:buClr>
              <a:buSzPts val="1800"/>
              <a:buFont typeface="Arial"/>
              <a:buChar char="●"/>
            </a:pPr>
            <a:r>
              <a:rPr lang="en" sz="1600" b="0" i="0" u="none" strike="noStrike" cap="none">
                <a:solidFill>
                  <a:schemeClr val="dk1"/>
                </a:solidFill>
                <a:highlight>
                  <a:srgbClr val="FFFFFF"/>
                </a:highlight>
                <a:latin typeface="Arial"/>
                <a:ea typeface="Arial"/>
                <a:cs typeface="Arial"/>
                <a:sym typeface="Arial"/>
              </a:rPr>
              <a:t>-</a:t>
            </a:r>
            <a:r>
              <a:rPr lang="en" sz="1600" b="0" i="0" u="sng" strike="noStrike" cap="none">
                <a:solidFill>
                  <a:srgbClr val="0563C1"/>
                </a:solidFill>
                <a:highlight>
                  <a:srgbClr val="FFFFFF"/>
                </a:highlight>
                <a:latin typeface="Arial"/>
                <a:ea typeface="Arial"/>
                <a:cs typeface="Arial"/>
                <a:sym typeface="Arial"/>
                <a:hlinkClick r:id="rId7">
                  <a:extLst>
                    <a:ext uri="{A12FA001-AC4F-418D-AE19-62706E023703}">
                      <ahyp:hlinkClr xmlns:ahyp="http://schemas.microsoft.com/office/drawing/2018/hyperlinkcolor" val="tx"/>
                    </a:ext>
                  </a:extLst>
                </a:hlinkClick>
              </a:rPr>
              <a:t>Grammarly</a:t>
            </a:r>
            <a:r>
              <a:rPr lang="en" sz="1600" b="0" i="0" u="none" strike="noStrike" cap="none">
                <a:solidFill>
                  <a:schemeClr val="dk1"/>
                </a:solidFill>
                <a:highlight>
                  <a:srgbClr val="FFFFFF"/>
                </a:highlight>
                <a:latin typeface="Arial"/>
                <a:ea typeface="Arial"/>
                <a:cs typeface="Arial"/>
                <a:sym typeface="Arial"/>
              </a:rPr>
              <a:t> - </a:t>
            </a:r>
            <a:r>
              <a:rPr lang="en" sz="1600" b="0" i="0" u="sng" strike="noStrike" cap="none">
                <a:solidFill>
                  <a:schemeClr val="dk1"/>
                </a:solidFill>
                <a:highlight>
                  <a:srgbClr val="FFFFFF"/>
                </a:highlight>
                <a:latin typeface="Arial"/>
                <a:ea typeface="Arial"/>
                <a:cs typeface="Arial"/>
                <a:sym typeface="Arial"/>
              </a:rPr>
              <a:t>Free </a:t>
            </a:r>
            <a:r>
              <a:rPr lang="en" sz="1600" b="0" i="0" u="none" strike="noStrike" cap="none">
                <a:solidFill>
                  <a:schemeClr val="dk1"/>
                </a:solidFill>
                <a:highlight>
                  <a:srgbClr val="FFFFFF"/>
                </a:highlight>
                <a:latin typeface="Arial"/>
                <a:ea typeface="Arial"/>
                <a:cs typeface="Arial"/>
                <a:sym typeface="Arial"/>
              </a:rPr>
              <a:t>AI proofreading application  </a:t>
            </a:r>
            <a:endParaRPr sz="1600" b="0" i="0" u="none" strike="noStrike" cap="none">
              <a:solidFill>
                <a:schemeClr val="dk1"/>
              </a:solidFill>
              <a:highlight>
                <a:srgbClr val="FFFFFF"/>
              </a:highlight>
              <a:latin typeface="Arial"/>
              <a:ea typeface="Arial"/>
              <a:cs typeface="Arial"/>
              <a:sym typeface="Arial"/>
            </a:endParaRPr>
          </a:p>
          <a:p>
            <a:pPr marL="685800" marR="0" lvl="0" indent="-342900" algn="l" rtl="0">
              <a:lnSpc>
                <a:spcPct val="115000"/>
              </a:lnSpc>
              <a:spcBef>
                <a:spcPts val="0"/>
              </a:spcBef>
              <a:spcAft>
                <a:spcPts val="0"/>
              </a:spcAft>
              <a:buClr>
                <a:schemeClr val="dk1"/>
              </a:buClr>
              <a:buSzPts val="1800"/>
              <a:buFont typeface="Arial"/>
              <a:buChar char="●"/>
            </a:pPr>
            <a:r>
              <a:rPr lang="en" sz="1600" b="0" i="0" u="none" strike="noStrike" cap="none">
                <a:solidFill>
                  <a:schemeClr val="dk1"/>
                </a:solidFill>
                <a:highlight>
                  <a:srgbClr val="FFFFFF"/>
                </a:highlight>
                <a:latin typeface="Arial"/>
                <a:ea typeface="Arial"/>
                <a:cs typeface="Arial"/>
                <a:sym typeface="Arial"/>
              </a:rPr>
              <a:t>- Linkedin Grant Writing Webinars </a:t>
            </a:r>
            <a:endParaRPr sz="1600" b="0" i="0" u="none" strike="noStrike" cap="none">
              <a:solidFill>
                <a:schemeClr val="dk1"/>
              </a:solidFill>
              <a:highlight>
                <a:srgbClr val="FFFFFF"/>
              </a:highlight>
              <a:latin typeface="Arial"/>
              <a:ea typeface="Arial"/>
              <a:cs typeface="Arial"/>
              <a:sym typeface="Arial"/>
            </a:endParaRPr>
          </a:p>
          <a:p>
            <a:pPr marL="685800" marR="0" lvl="0" indent="-342900" algn="l" rtl="0">
              <a:lnSpc>
                <a:spcPct val="115000"/>
              </a:lnSpc>
              <a:spcBef>
                <a:spcPts val="0"/>
              </a:spcBef>
              <a:spcAft>
                <a:spcPts val="0"/>
              </a:spcAft>
              <a:buClr>
                <a:schemeClr val="dk1"/>
              </a:buClr>
              <a:buSzPts val="1800"/>
              <a:buFont typeface="Arial"/>
              <a:buChar char="●"/>
            </a:pPr>
            <a:r>
              <a:rPr lang="en" sz="1600" b="0" i="0" u="sng" strike="noStrike" cap="none">
                <a:solidFill>
                  <a:srgbClr val="0563C1"/>
                </a:solidFill>
                <a:highlight>
                  <a:srgbClr val="FFFFFF"/>
                </a:highlight>
                <a:latin typeface="Arial"/>
                <a:ea typeface="Arial"/>
                <a:cs typeface="Arial"/>
                <a:sym typeface="Arial"/>
                <a:hlinkClick r:id="rId8">
                  <a:extLst>
                    <a:ext uri="{A12FA001-AC4F-418D-AE19-62706E023703}">
                      <ahyp:hlinkClr xmlns:ahyp="http://schemas.microsoft.com/office/drawing/2018/hyperlinkcolor" val="tx"/>
                    </a:ext>
                  </a:extLst>
                </a:hlinkClick>
              </a:rPr>
              <a:t>City of Cincinnati- OPDA(office of performance and data analytics)</a:t>
            </a:r>
            <a:r>
              <a:rPr lang="en" sz="1600" b="0" i="0" u="none" strike="noStrike" cap="none">
                <a:solidFill>
                  <a:schemeClr val="dk1"/>
                </a:solidFill>
                <a:highlight>
                  <a:srgbClr val="FFFFFF"/>
                </a:highlight>
                <a:latin typeface="Arial"/>
                <a:ea typeface="Arial"/>
                <a:cs typeface="Arial"/>
                <a:sym typeface="Arial"/>
              </a:rPr>
              <a:t> - </a:t>
            </a:r>
            <a:r>
              <a:rPr lang="en" sz="1600" b="0" i="0" u="sng" strike="noStrike" cap="none">
                <a:solidFill>
                  <a:schemeClr val="dk1"/>
                </a:solidFill>
                <a:highlight>
                  <a:srgbClr val="FFFFFF"/>
                </a:highlight>
                <a:latin typeface="Arial"/>
                <a:ea typeface="Arial"/>
                <a:cs typeface="Arial"/>
                <a:sym typeface="Arial"/>
              </a:rPr>
              <a:t>Free </a:t>
            </a:r>
            <a:r>
              <a:rPr lang="en" sz="1600" b="0" i="0" u="none" strike="noStrike" cap="none">
                <a:solidFill>
                  <a:schemeClr val="dk1"/>
                </a:solidFill>
                <a:highlight>
                  <a:srgbClr val="FFFFFF"/>
                </a:highlight>
                <a:latin typeface="Arial"/>
                <a:ea typeface="Arial"/>
                <a:cs typeface="Arial"/>
                <a:sym typeface="Arial"/>
              </a:rPr>
              <a:t>for public, Cincy Insights is also a good tool via ODPA.  </a:t>
            </a:r>
            <a:endParaRPr sz="1600" b="0" i="0" u="none" strike="noStrike" cap="none">
              <a:solidFill>
                <a:schemeClr val="dk1"/>
              </a:solidFill>
              <a:highlight>
                <a:srgbClr val="FFFFFF"/>
              </a:highlight>
              <a:latin typeface="Arial"/>
              <a:ea typeface="Arial"/>
              <a:cs typeface="Arial"/>
              <a:sym typeface="Arial"/>
            </a:endParaRPr>
          </a:p>
          <a:p>
            <a:pPr marL="685800" marR="0" lvl="0" indent="-342900" algn="l" rtl="0">
              <a:lnSpc>
                <a:spcPct val="115000"/>
              </a:lnSpc>
              <a:spcBef>
                <a:spcPts val="0"/>
              </a:spcBef>
              <a:spcAft>
                <a:spcPts val="0"/>
              </a:spcAft>
              <a:buClr>
                <a:schemeClr val="dk1"/>
              </a:buClr>
              <a:buSzPts val="1800"/>
              <a:buFont typeface="Arial"/>
              <a:buChar char="●"/>
            </a:pPr>
            <a:r>
              <a:rPr lang="en" sz="1600" b="0" i="0" u="sng" strike="noStrike" cap="none">
                <a:solidFill>
                  <a:srgbClr val="0563C1"/>
                </a:solidFill>
                <a:highlight>
                  <a:srgbClr val="FFFFFF"/>
                </a:highlight>
                <a:latin typeface="Arial"/>
                <a:ea typeface="Arial"/>
                <a:cs typeface="Arial"/>
                <a:sym typeface="Arial"/>
                <a:hlinkClick r:id="rId9">
                  <a:extLst>
                    <a:ext uri="{A12FA001-AC4F-418D-AE19-62706E023703}">
                      <ahyp:hlinkClr xmlns:ahyp="http://schemas.microsoft.com/office/drawing/2018/hyperlinkcolor" val="tx"/>
                    </a:ext>
                  </a:extLst>
                </a:hlinkClick>
              </a:rPr>
              <a:t>University of Cincinnati Grant Writing Resources</a:t>
            </a:r>
            <a:r>
              <a:rPr lang="en" sz="1600" b="0" i="0" u="none" strike="noStrike" cap="none">
                <a:solidFill>
                  <a:schemeClr val="dk1"/>
                </a:solidFill>
                <a:highlight>
                  <a:srgbClr val="FFFFFF"/>
                </a:highlight>
                <a:latin typeface="Arial"/>
                <a:ea typeface="Arial"/>
                <a:cs typeface="Arial"/>
                <a:sym typeface="Arial"/>
              </a:rPr>
              <a:t>- Ebooks, Web Resources  </a:t>
            </a:r>
            <a:endParaRPr sz="1600" b="0" i="0" u="none" strike="noStrike" cap="none">
              <a:solidFill>
                <a:schemeClr val="dk1"/>
              </a:solidFill>
              <a:highlight>
                <a:srgbClr val="FFFFFF"/>
              </a:highlight>
              <a:latin typeface="Arial"/>
              <a:ea typeface="Arial"/>
              <a:cs typeface="Arial"/>
              <a:sym typeface="Arial"/>
            </a:endParaRPr>
          </a:p>
          <a:p>
            <a:pPr marL="685800" marR="0" lvl="0" indent="-342900" algn="l" rtl="0">
              <a:lnSpc>
                <a:spcPct val="115000"/>
              </a:lnSpc>
              <a:spcBef>
                <a:spcPts val="0"/>
              </a:spcBef>
              <a:spcAft>
                <a:spcPts val="0"/>
              </a:spcAft>
              <a:buClr>
                <a:schemeClr val="dk1"/>
              </a:buClr>
              <a:buSzPts val="1800"/>
              <a:buFont typeface="Arial"/>
              <a:buChar char="●"/>
            </a:pPr>
            <a:r>
              <a:rPr lang="en" sz="1600" b="0" i="0" u="sng" strike="noStrike" cap="none">
                <a:solidFill>
                  <a:srgbClr val="0563C1"/>
                </a:solidFill>
                <a:highlight>
                  <a:srgbClr val="FFFFFF"/>
                </a:highlight>
                <a:latin typeface="Arial"/>
                <a:ea typeface="Arial"/>
                <a:cs typeface="Arial"/>
                <a:sym typeface="Arial"/>
                <a:hlinkClick r:id="rId10">
                  <a:extLst>
                    <a:ext uri="{A12FA001-AC4F-418D-AE19-62706E023703}">
                      <ahyp:hlinkClr xmlns:ahyp="http://schemas.microsoft.com/office/drawing/2018/hyperlinkcolor" val="tx"/>
                    </a:ext>
                  </a:extLst>
                </a:hlinkClick>
              </a:rPr>
              <a:t>Grants Plus Resources:</a:t>
            </a:r>
            <a:r>
              <a:rPr lang="en" sz="1600" b="0" i="0" u="none" strike="noStrike" cap="none">
                <a:solidFill>
                  <a:schemeClr val="dk1"/>
                </a:solidFill>
                <a:highlight>
                  <a:srgbClr val="FFFFFF"/>
                </a:highlight>
                <a:latin typeface="Arial"/>
                <a:ea typeface="Arial"/>
                <a:cs typeface="Arial"/>
                <a:sym typeface="Arial"/>
              </a:rPr>
              <a:t> They also offer services for non-profits, webinars, articles, etc.   </a:t>
            </a:r>
            <a:endParaRPr sz="1600" b="0" i="0" u="none" strike="noStrike" cap="none">
              <a:solidFill>
                <a:schemeClr val="dk1"/>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
        <p:nvSpPr>
          <p:cNvPr id="231" name="Google Shape;231;g28128dbfe3b_0_599"/>
          <p:cNvSpPr txBox="1"/>
          <p:nvPr/>
        </p:nvSpPr>
        <p:spPr>
          <a:xfrm>
            <a:off x="-1592450" y="3527225"/>
            <a:ext cx="85725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8"/>
          <p:cNvSpPr txBox="1"/>
          <p:nvPr/>
        </p:nvSpPr>
        <p:spPr>
          <a:xfrm>
            <a:off x="588168" y="1746185"/>
            <a:ext cx="7976700" cy="615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 sz="2400" b="0" i="0" u="none" strike="noStrike" cap="none">
                <a:solidFill>
                  <a:srgbClr val="000000"/>
                </a:solidFill>
                <a:latin typeface="Arial Black"/>
                <a:ea typeface="Arial Black"/>
                <a:cs typeface="Arial Black"/>
                <a:sym typeface="Arial Black"/>
              </a:rPr>
              <a:t>SAFE &amp; CLEAN APPLICATION DEADLINES</a:t>
            </a:r>
            <a:endParaRPr sz="2100" b="0" i="0" u="none" strike="noStrike" cap="none">
              <a:solidFill>
                <a:srgbClr val="000000"/>
              </a:solidFill>
              <a:latin typeface="Arial Black"/>
              <a:ea typeface="Arial Black"/>
              <a:cs typeface="Arial Black"/>
              <a:sym typeface="Arial Black"/>
            </a:endParaRPr>
          </a:p>
        </p:txBody>
      </p:sp>
      <p:graphicFrame>
        <p:nvGraphicFramePr>
          <p:cNvPr id="218" name="Google Shape;218;p18"/>
          <p:cNvGraphicFramePr/>
          <p:nvPr>
            <p:extLst>
              <p:ext uri="{D42A27DB-BD31-4B8C-83A1-F6EECF244321}">
                <p14:modId xmlns:p14="http://schemas.microsoft.com/office/powerpoint/2010/main" val="3482218540"/>
              </p:ext>
            </p:extLst>
          </p:nvPr>
        </p:nvGraphicFramePr>
        <p:xfrm>
          <a:off x="531962" y="2357886"/>
          <a:ext cx="8095950" cy="4048840"/>
        </p:xfrm>
        <a:graphic>
          <a:graphicData uri="http://schemas.openxmlformats.org/drawingml/2006/table">
            <a:tbl>
              <a:tblPr firstRow="1" bandRow="1">
                <a:noFill/>
                <a:tableStyleId>{A1C52413-B8A8-42FC-9C85-AD8FAE8D4A10}</a:tableStyleId>
              </a:tblPr>
              <a:tblGrid>
                <a:gridCol w="4047975">
                  <a:extLst>
                    <a:ext uri="{9D8B030D-6E8A-4147-A177-3AD203B41FA5}">
                      <a16:colId xmlns:a16="http://schemas.microsoft.com/office/drawing/2014/main" val="20000"/>
                    </a:ext>
                  </a:extLst>
                </a:gridCol>
                <a:gridCol w="4047975">
                  <a:extLst>
                    <a:ext uri="{9D8B030D-6E8A-4147-A177-3AD203B41FA5}">
                      <a16:colId xmlns:a16="http://schemas.microsoft.com/office/drawing/2014/main" val="20001"/>
                    </a:ext>
                  </a:extLst>
                </a:gridCol>
              </a:tblGrid>
              <a:tr h="370850">
                <a:tc>
                  <a:txBody>
                    <a:bodyPr/>
                    <a:lstStyle/>
                    <a:p>
                      <a:pPr marL="0" marR="0" lvl="0" indent="0" algn="l" rtl="0">
                        <a:lnSpc>
                          <a:spcPct val="100000"/>
                        </a:lnSpc>
                        <a:spcBef>
                          <a:spcPts val="0"/>
                        </a:spcBef>
                        <a:spcAft>
                          <a:spcPts val="0"/>
                        </a:spcAft>
                        <a:buClr>
                          <a:srgbClr val="000000"/>
                        </a:buClr>
                        <a:buSzPts val="1800"/>
                        <a:buFont typeface="Arial"/>
                        <a:buNone/>
                      </a:pPr>
                      <a:r>
                        <a:rPr lang="en" sz="1800" b="1" u="none" strike="noStrike" cap="none" dirty="0"/>
                        <a:t>Timeline </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 sz="1800" b="1" u="none" strike="noStrike" cap="none" dirty="0"/>
                        <a:t>Important Dates </a:t>
                      </a:r>
                      <a:endParaRPr sz="1400" u="none" strike="noStrike" cap="none" dirty="0"/>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 sz="1800" u="none" strike="noStrike" cap="none" dirty="0"/>
                        <a:t>Applications go live</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 sz="1800" u="none" strike="noStrike" cap="none" dirty="0"/>
                        <a:t>30 days before deadline </a:t>
                      </a:r>
                      <a:endParaRPr sz="1400" u="none" strike="noStrike" cap="none" dirty="0"/>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 sz="1800" u="none" strike="noStrike" cap="none" dirty="0"/>
                        <a:t>Initial meeting with coordinator to discuss project(required)</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dirty="0">
                          <a:solidFill>
                            <a:srgbClr val="000000"/>
                          </a:solidFill>
                          <a:latin typeface="Arial"/>
                          <a:ea typeface="Arial"/>
                          <a:cs typeface="Arial"/>
                          <a:sym typeface="Arial"/>
                        </a:rPr>
                        <a:t>10 days before deadline </a:t>
                      </a:r>
                      <a:endParaRPr sz="1400" u="none" strike="noStrike" cap="none" dirty="0"/>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 sz="1800" u="none" strike="noStrike" cap="none" dirty="0"/>
                        <a:t>Request for feedback </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dirty="0">
                          <a:solidFill>
                            <a:srgbClr val="000000"/>
                          </a:solidFill>
                          <a:latin typeface="Arial"/>
                          <a:ea typeface="Arial"/>
                          <a:cs typeface="Arial"/>
                        </a:rPr>
                        <a:t>7 days</a:t>
                      </a:r>
                      <a:r>
                        <a:rPr lang="en" sz="1800" b="0" i="0" u="none" strike="noStrike" cap="none" dirty="0">
                          <a:solidFill>
                            <a:srgbClr val="000000"/>
                          </a:solidFill>
                          <a:latin typeface="Arial"/>
                          <a:ea typeface="Arial"/>
                          <a:cs typeface="Arial"/>
                          <a:sym typeface="Arial"/>
                        </a:rPr>
                        <a:t> before deadline </a:t>
                      </a:r>
                      <a:endParaRPr sz="1400" u="none" strike="noStrike" cap="none" dirty="0"/>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 sz="1800" u="none" strike="noStrike" cap="none" dirty="0"/>
                        <a:t>Safe and Clean Grant Application Deadline </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dirty="0">
                          <a:solidFill>
                            <a:srgbClr val="000000"/>
                          </a:solidFill>
                          <a:latin typeface="Arial"/>
                          <a:ea typeface="Arial"/>
                          <a:cs typeface="Arial"/>
                          <a:sym typeface="Arial"/>
                        </a:rPr>
                        <a:t>2nd Friday in January </a:t>
                      </a:r>
                      <a:endParaRPr sz="1400" u="none" strike="noStrike" cap="none" dirty="0"/>
                    </a:p>
                    <a:p>
                      <a:pPr marL="0" marR="0" lvl="0" indent="0" algn="l" rtl="0">
                        <a:lnSpc>
                          <a:spcPct val="100000"/>
                        </a:lnSpc>
                        <a:spcBef>
                          <a:spcPts val="0"/>
                        </a:spcBef>
                        <a:spcAft>
                          <a:spcPts val="0"/>
                        </a:spcAft>
                        <a:buClr>
                          <a:srgbClr val="000000"/>
                        </a:buClr>
                        <a:buSzPts val="1800"/>
                        <a:buFont typeface="Arial"/>
                        <a:buNone/>
                      </a:pPr>
                      <a:r>
                        <a:rPr lang="en" sz="1800" b="1" i="0" u="none" strike="noStrike" cap="none" dirty="0">
                          <a:solidFill>
                            <a:srgbClr val="000000"/>
                          </a:solidFill>
                          <a:latin typeface="Arial"/>
                          <a:ea typeface="Arial"/>
                          <a:cs typeface="Arial"/>
                          <a:sym typeface="Arial"/>
                        </a:rPr>
                        <a:t>2nd Friday in May</a:t>
                      </a:r>
                      <a:endParaRPr sz="1400" b="1" u="none" strike="noStrike" cap="none" dirty="0"/>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dirty="0">
                          <a:solidFill>
                            <a:srgbClr val="000000"/>
                          </a:solidFill>
                          <a:latin typeface="Arial"/>
                          <a:ea typeface="Arial"/>
                          <a:cs typeface="Arial"/>
                          <a:sym typeface="Arial"/>
                        </a:rPr>
                        <a:t>2nd Friday in September </a:t>
                      </a:r>
                      <a:endParaRPr sz="1800" u="none" strike="noStrike" cap="none" dirty="0"/>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 sz="1800" u="none" strike="noStrike" cap="none" dirty="0"/>
                        <a:t>Grant Award Notification </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 sz="1800" u="none" strike="noStrike" cap="none" dirty="0"/>
                        <a:t>Within </a:t>
                      </a:r>
                      <a:r>
                        <a:rPr lang="en" sz="1800" dirty="0"/>
                        <a:t>60</a:t>
                      </a:r>
                      <a:r>
                        <a:rPr lang="en" sz="1800" u="none" strike="noStrike" cap="none" dirty="0"/>
                        <a:t> days of application deadline </a:t>
                      </a:r>
                      <a:endParaRPr sz="1400" u="none" strike="noStrike" cap="none" dirty="0"/>
                    </a:p>
                  </a:txBody>
                  <a:tcPr marL="91450" marR="91450" marT="45725" marB="45725"/>
                </a:tc>
                <a:extLst>
                  <a:ext uri="{0D108BD9-81ED-4DB2-BD59-A6C34878D82A}">
                    <a16:rowId xmlns:a16="http://schemas.microsoft.com/office/drawing/2014/main" val="10005"/>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 sz="1800" u="none" strike="noStrike" cap="none" dirty="0"/>
                        <a:t>Midway Report </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 sz="1800" u="none" strike="noStrike" cap="none" dirty="0"/>
                        <a:t>Halfway through project completion or within 6 months of award </a:t>
                      </a:r>
                      <a:endParaRPr sz="1400" u="none" strike="noStrike" cap="none" dirty="0"/>
                    </a:p>
                  </a:txBody>
                  <a:tcPr marL="91450" marR="91450" marT="45725" marB="45725"/>
                </a:tc>
                <a:extLst>
                  <a:ext uri="{0D108BD9-81ED-4DB2-BD59-A6C34878D82A}">
                    <a16:rowId xmlns:a16="http://schemas.microsoft.com/office/drawing/2014/main" val="10006"/>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 sz="1800" u="none" strike="noStrike" cap="none" dirty="0"/>
                        <a:t>Final Report </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 sz="1800" u="none" strike="noStrike" cap="none" dirty="0"/>
                        <a:t>Due at the end of project completion </a:t>
                      </a:r>
                      <a:endParaRPr sz="1400" u="none" strike="noStrike" cap="none" dirty="0"/>
                    </a:p>
                  </a:txBody>
                  <a:tcPr marL="91450" marR="91450" marT="45725" marB="45725"/>
                </a:tc>
                <a:extLst>
                  <a:ext uri="{0D108BD9-81ED-4DB2-BD59-A6C34878D82A}">
                    <a16:rowId xmlns:a16="http://schemas.microsoft.com/office/drawing/2014/main" val="10007"/>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9"/>
          <p:cNvSpPr txBox="1"/>
          <p:nvPr/>
        </p:nvSpPr>
        <p:spPr>
          <a:xfrm>
            <a:off x="433677" y="2778072"/>
            <a:ext cx="8262269" cy="3031627"/>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 sz="3600" b="0" i="0" u="none" strike="noStrike" cap="none">
                <a:solidFill>
                  <a:srgbClr val="000000"/>
                </a:solidFill>
                <a:latin typeface="Arial Black"/>
                <a:ea typeface="Arial Black"/>
                <a:cs typeface="Arial Black"/>
                <a:sym typeface="Arial Black"/>
              </a:rPr>
              <a:t>QUESTIONS?</a:t>
            </a:r>
            <a:endParaRPr sz="3600" b="0" i="0" u="none" strike="noStrike" cap="none">
              <a:solidFill>
                <a:srgbClr val="000000"/>
              </a:solidFill>
              <a:latin typeface="Arial Black"/>
              <a:ea typeface="Arial Black"/>
              <a:cs typeface="Arial Black"/>
              <a:sym typeface="Arial Black"/>
            </a:endParaRPr>
          </a:p>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Black"/>
              <a:ea typeface="Arial Black"/>
              <a:cs typeface="Arial Black"/>
              <a:sym typeface="Arial Black"/>
            </a:endParaRPr>
          </a:p>
          <a:p>
            <a:pPr marL="0" marR="0" lvl="0" indent="0" algn="ctr" rtl="0">
              <a:lnSpc>
                <a:spcPct val="100000"/>
              </a:lnSpc>
              <a:spcBef>
                <a:spcPts val="0"/>
              </a:spcBef>
              <a:spcAft>
                <a:spcPts val="0"/>
              </a:spcAft>
              <a:buClr>
                <a:srgbClr val="000000"/>
              </a:buClr>
              <a:buSzPts val="2400"/>
              <a:buFont typeface="Arial"/>
              <a:buNone/>
            </a:pPr>
            <a:r>
              <a:rPr lang="en" sz="2400" b="0" i="0" u="none" strike="noStrike" cap="none">
                <a:solidFill>
                  <a:srgbClr val="FF0000"/>
                </a:solidFill>
                <a:latin typeface="Arial"/>
                <a:ea typeface="Arial"/>
                <a:cs typeface="Arial"/>
                <a:sym typeface="Arial"/>
              </a:rPr>
              <a:t>Please note it is required to meet with Safe and Clean Grant Coordinator to be eligible for funding.</a:t>
            </a:r>
            <a:endParaRPr sz="2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To learn more about Safe and Clean Funding please visit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 sz="24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our website</a:t>
            </a:r>
            <a:r>
              <a:rPr lang="en" sz="2400" b="0" i="0" u="none" strike="noStrike" cap="none">
                <a:solidFill>
                  <a:srgbClr val="000000"/>
                </a:solidFill>
                <a:latin typeface="Arial"/>
                <a:ea typeface="Arial"/>
                <a:cs typeface="Arial"/>
                <a:sym typeface="Arial"/>
              </a:rPr>
              <a:t> here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Ty Wesselkamper</a:t>
            </a:r>
            <a:endParaRPr sz="2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 sz="2400" b="0" i="0" u="none" strike="noStrike" cap="none">
                <a:solidFill>
                  <a:srgbClr val="000000"/>
                </a:solidFill>
                <a:latin typeface="Arial"/>
                <a:ea typeface="Arial"/>
                <a:cs typeface="Arial"/>
                <a:sym typeface="Arial"/>
              </a:rPr>
              <a:t>Safe and Clean Grant Coordinator</a:t>
            </a:r>
            <a:endParaRPr sz="2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 sz="2400" b="0" i="0" u="sng" strike="noStrike" cap="none">
                <a:solidFill>
                  <a:schemeClr val="hlink"/>
                </a:solidFill>
                <a:latin typeface="Arial"/>
                <a:ea typeface="Arial"/>
                <a:cs typeface="Arial"/>
                <a:sym typeface="Arial"/>
                <a:hlinkClick r:id="rId4"/>
              </a:rPr>
              <a:t>ty@keepcincinnatibeautiful.org</a:t>
            </a:r>
            <a:endParaRPr sz="2400" b="0" i="0" u="none" strike="noStrike" cap="none">
              <a:solidFill>
                <a:schemeClr val="hlink"/>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endParaRPr sz="2400" b="0" i="0" u="sng" strike="noStrike" cap="none">
              <a:solidFill>
                <a:schemeClr val="hlink"/>
              </a:solidFill>
              <a:latin typeface="Arial"/>
              <a:ea typeface="Arial"/>
              <a:cs typeface="Arial"/>
              <a:sym typeface="Arial"/>
            </a:endParaRPr>
          </a:p>
        </p:txBody>
      </p:sp>
      <p:pic>
        <p:nvPicPr>
          <p:cNvPr id="237" name="Google Shape;237;p19" descr="14251iFE4CCF77A42BE57E"/>
          <p:cNvPicPr preferRelativeResize="0"/>
          <p:nvPr/>
        </p:nvPicPr>
        <p:blipFill rotWithShape="1">
          <a:blip r:embed="rId5">
            <a:alphaModFix/>
          </a:blip>
          <a:srcRect/>
          <a:stretch/>
        </p:blipFill>
        <p:spPr>
          <a:xfrm rot="665328">
            <a:off x="7745691" y="5126125"/>
            <a:ext cx="1380301" cy="138032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5"/>
          <p:cNvSpPr txBox="1">
            <a:spLocks noGrp="1"/>
          </p:cNvSpPr>
          <p:nvPr>
            <p:ph type="body" idx="2"/>
          </p:nvPr>
        </p:nvSpPr>
        <p:spPr>
          <a:xfrm>
            <a:off x="1278300" y="1882475"/>
            <a:ext cx="6587400" cy="598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560"/>
              </a:spcBef>
              <a:spcAft>
                <a:spcPts val="0"/>
              </a:spcAft>
              <a:buSzPts val="2800"/>
              <a:buNone/>
            </a:pPr>
            <a:r>
              <a:rPr lang="en" sz="2600" b="1">
                <a:solidFill>
                  <a:schemeClr val="dk1"/>
                </a:solidFill>
              </a:rPr>
              <a:t>Priority Focuses for May 2025 Cycle:</a:t>
            </a:r>
            <a:endParaRPr sz="2600">
              <a:solidFill>
                <a:schemeClr val="dk1"/>
              </a:solidFill>
            </a:endParaRPr>
          </a:p>
        </p:txBody>
      </p:sp>
      <p:sp>
        <p:nvSpPr>
          <p:cNvPr id="77" name="Google Shape;77;p5"/>
          <p:cNvSpPr txBox="1">
            <a:spLocks noGrp="1"/>
          </p:cNvSpPr>
          <p:nvPr>
            <p:ph type="body" idx="3"/>
          </p:nvPr>
        </p:nvSpPr>
        <p:spPr>
          <a:xfrm>
            <a:off x="170400" y="2729875"/>
            <a:ext cx="8803200" cy="4198800"/>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0"/>
              </a:spcBef>
              <a:spcAft>
                <a:spcPts val="0"/>
              </a:spcAft>
              <a:buNone/>
            </a:pPr>
            <a:r>
              <a:rPr lang="en" sz="2700" b="0">
                <a:solidFill>
                  <a:schemeClr val="dk1"/>
                </a:solidFill>
              </a:rPr>
              <a:t> </a:t>
            </a:r>
            <a:r>
              <a:rPr lang="en" sz="2700" b="0">
                <a:solidFill>
                  <a:srgbClr val="0E101A"/>
                </a:solidFill>
              </a:rPr>
              <a:t>Safe and Clean funding is intended for projects based on crime prevention through environmental design where improved beautification enhances community ownership and reduces violence. </a:t>
            </a:r>
            <a:endParaRPr sz="2700" b="0">
              <a:solidFill>
                <a:srgbClr val="0E101A"/>
              </a:solidFill>
            </a:endParaRPr>
          </a:p>
          <a:p>
            <a:pPr marL="0" lvl="0" indent="0" algn="ctr" rtl="0">
              <a:lnSpc>
                <a:spcPct val="115000"/>
              </a:lnSpc>
              <a:spcBef>
                <a:spcPts val="0"/>
              </a:spcBef>
              <a:spcAft>
                <a:spcPts val="0"/>
              </a:spcAft>
              <a:buClr>
                <a:schemeClr val="dk1"/>
              </a:buClr>
              <a:buSzPts val="1100"/>
              <a:buFont typeface="Arial"/>
              <a:buNone/>
            </a:pPr>
            <a:endParaRPr sz="2700" b="0">
              <a:solidFill>
                <a:srgbClr val="0E101A"/>
              </a:solidFill>
            </a:endParaRPr>
          </a:p>
          <a:p>
            <a:pPr marL="0" lvl="0" indent="0" algn="ctr" rtl="0">
              <a:lnSpc>
                <a:spcPct val="115000"/>
              </a:lnSpc>
              <a:spcBef>
                <a:spcPts val="0"/>
              </a:spcBef>
              <a:spcAft>
                <a:spcPts val="0"/>
              </a:spcAft>
              <a:buClr>
                <a:schemeClr val="dk1"/>
              </a:buClr>
              <a:buSzPts val="1100"/>
              <a:buFont typeface="Arial"/>
              <a:buNone/>
            </a:pPr>
            <a:r>
              <a:rPr lang="en" sz="2700" b="0">
                <a:solidFill>
                  <a:srgbClr val="0E101A"/>
                </a:solidFill>
              </a:rPr>
              <a:t>This funding is open for organizations prioritizing</a:t>
            </a:r>
            <a:r>
              <a:rPr lang="en" sz="2700" b="0" u="sng">
                <a:solidFill>
                  <a:srgbClr val="0E101A"/>
                </a:solidFill>
              </a:rPr>
              <a:t> youth-led initiatives</a:t>
            </a:r>
            <a:r>
              <a:rPr lang="en" sz="2700" b="0">
                <a:solidFill>
                  <a:srgbClr val="0E101A"/>
                </a:solidFill>
              </a:rPr>
              <a:t> to promote </a:t>
            </a:r>
            <a:r>
              <a:rPr lang="en" sz="2700" b="0" u="sng">
                <a:solidFill>
                  <a:srgbClr val="0E101A"/>
                </a:solidFill>
              </a:rPr>
              <a:t>positive physical </a:t>
            </a:r>
            <a:r>
              <a:rPr lang="en" sz="2700" b="0">
                <a:solidFill>
                  <a:srgbClr val="0E101A"/>
                </a:solidFill>
              </a:rPr>
              <a:t>changes in neighborhoods.</a:t>
            </a:r>
            <a:endParaRPr sz="3400" b="0">
              <a:solidFill>
                <a:srgbClr val="0E101A"/>
              </a:solidFill>
            </a:endParaRPr>
          </a:p>
          <a:p>
            <a:pPr marL="457200" marR="0" lvl="0" indent="-228600" algn="ctr" rtl="0">
              <a:lnSpc>
                <a:spcPct val="100000"/>
              </a:lnSpc>
              <a:spcBef>
                <a:spcPts val="560"/>
              </a:spcBef>
              <a:spcAft>
                <a:spcPts val="0"/>
              </a:spcAft>
              <a:buClr>
                <a:srgbClr val="1586D2"/>
              </a:buClr>
              <a:buSzPts val="2800"/>
              <a:buFont typeface="Arial"/>
              <a:buNone/>
            </a:pPr>
            <a:endParaRPr sz="27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g31c5a138e50_0_0"/>
          <p:cNvSpPr txBox="1">
            <a:spLocks noGrp="1"/>
          </p:cNvSpPr>
          <p:nvPr>
            <p:ph type="body" idx="2"/>
          </p:nvPr>
        </p:nvSpPr>
        <p:spPr>
          <a:xfrm>
            <a:off x="1272150" y="1882475"/>
            <a:ext cx="6599700" cy="4863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560"/>
              </a:spcBef>
              <a:spcAft>
                <a:spcPts val="0"/>
              </a:spcAft>
              <a:buSzPts val="2800"/>
              <a:buNone/>
            </a:pPr>
            <a:r>
              <a:rPr lang="en" sz="2600" b="1">
                <a:solidFill>
                  <a:schemeClr val="dk1"/>
                </a:solidFill>
              </a:rPr>
              <a:t>Priority Focuses for May 2025 cycle:</a:t>
            </a:r>
            <a:endParaRPr sz="2600">
              <a:solidFill>
                <a:schemeClr val="dk1"/>
              </a:solidFill>
            </a:endParaRPr>
          </a:p>
        </p:txBody>
      </p:sp>
      <p:sp>
        <p:nvSpPr>
          <p:cNvPr id="83" name="Google Shape;83;g31c5a138e50_0_0"/>
          <p:cNvSpPr txBox="1">
            <a:spLocks noGrp="1"/>
          </p:cNvSpPr>
          <p:nvPr>
            <p:ph type="body" idx="3"/>
          </p:nvPr>
        </p:nvSpPr>
        <p:spPr>
          <a:xfrm>
            <a:off x="441000" y="2631389"/>
            <a:ext cx="8262000" cy="3589200"/>
          </a:xfrm>
          <a:prstGeom prst="rect">
            <a:avLst/>
          </a:prstGeom>
          <a:noFill/>
          <a:ln>
            <a:noFill/>
          </a:ln>
        </p:spPr>
        <p:txBody>
          <a:bodyPr spcFirstLastPara="1" wrap="square" lIns="91425" tIns="45700" rIns="91425" bIns="45700" anchor="t" anchorCtr="0">
            <a:noAutofit/>
          </a:bodyPr>
          <a:lstStyle/>
          <a:p>
            <a:pPr marL="336550" lvl="0" indent="-292100" algn="l" rtl="0">
              <a:lnSpc>
                <a:spcPct val="100000"/>
              </a:lnSpc>
              <a:spcBef>
                <a:spcPts val="560"/>
              </a:spcBef>
              <a:spcAft>
                <a:spcPts val="0"/>
              </a:spcAft>
              <a:buSzPts val="2900"/>
              <a:buChar char="•"/>
            </a:pPr>
            <a:r>
              <a:rPr lang="en" sz="1900" b="0">
                <a:solidFill>
                  <a:srgbClr val="0E101A"/>
                </a:solidFill>
              </a:rPr>
              <a:t>Engage Youth Leaders: Projects should be led by or actively involve young people who are passionate about improving their neighborhoods. </a:t>
            </a:r>
            <a:endParaRPr sz="1900" b="0">
              <a:solidFill>
                <a:srgbClr val="0E101A"/>
              </a:solidFill>
            </a:endParaRPr>
          </a:p>
          <a:p>
            <a:pPr marL="457200" marR="0" lvl="0" indent="-412750" algn="l" rtl="0">
              <a:lnSpc>
                <a:spcPct val="100000"/>
              </a:lnSpc>
              <a:spcBef>
                <a:spcPts val="560"/>
              </a:spcBef>
              <a:spcAft>
                <a:spcPts val="0"/>
              </a:spcAft>
              <a:buClr>
                <a:srgbClr val="1586D2"/>
              </a:buClr>
              <a:buSzPts val="2900"/>
              <a:buFont typeface="Arial"/>
              <a:buChar char="•"/>
            </a:pPr>
            <a:r>
              <a:rPr lang="en" sz="1900" b="0">
                <a:solidFill>
                  <a:srgbClr val="0E101A"/>
                </a:solidFill>
              </a:rPr>
              <a:t>Promote Physical Changes: Focus on transforming the physical environment, whether it's through litter pick-up, renovations to shared spaces, or creative enhancements to buildings in their area. </a:t>
            </a:r>
            <a:endParaRPr sz="1900" b="0">
              <a:solidFill>
                <a:srgbClr val="0E101A"/>
              </a:solidFill>
            </a:endParaRPr>
          </a:p>
          <a:p>
            <a:pPr marL="457200" marR="0" lvl="0" indent="-412750" algn="l" rtl="0">
              <a:lnSpc>
                <a:spcPct val="100000"/>
              </a:lnSpc>
              <a:spcBef>
                <a:spcPts val="560"/>
              </a:spcBef>
              <a:spcAft>
                <a:spcPts val="0"/>
              </a:spcAft>
              <a:buClr>
                <a:srgbClr val="1586D2"/>
              </a:buClr>
              <a:buSzPts val="2900"/>
              <a:buFont typeface="Arial"/>
              <a:buChar char="•"/>
            </a:pPr>
            <a:r>
              <a:rPr lang="en" sz="1900" b="0">
                <a:solidFill>
                  <a:srgbClr val="0E101A"/>
                </a:solidFill>
              </a:rPr>
              <a:t>Implement Crime Prevention Principles: Utilize Crime Prevention Through Environmental Design (CPTED) strategies to reduce crime and increase community safety. </a:t>
            </a:r>
            <a:endParaRPr sz="1900" b="0">
              <a:solidFill>
                <a:srgbClr val="0E101A"/>
              </a:solidFill>
            </a:endParaRPr>
          </a:p>
          <a:p>
            <a:pPr marL="457200" marR="0" lvl="0" indent="-412750" algn="l" rtl="0">
              <a:lnSpc>
                <a:spcPct val="100000"/>
              </a:lnSpc>
              <a:spcBef>
                <a:spcPts val="560"/>
              </a:spcBef>
              <a:spcAft>
                <a:spcPts val="0"/>
              </a:spcAft>
              <a:buClr>
                <a:srgbClr val="1586D2"/>
              </a:buClr>
              <a:buSzPts val="2900"/>
              <a:buFont typeface="Arial"/>
              <a:buChar char="•"/>
            </a:pPr>
            <a:r>
              <a:rPr lang="en" sz="1900" b="0">
                <a:solidFill>
                  <a:srgbClr val="0E101A"/>
                </a:solidFill>
              </a:rPr>
              <a:t>Enhance Community Ownership: Initiatives should aim to beautify public spaces, fostering a sense of pride and ownership among residents. </a:t>
            </a:r>
            <a:endParaRPr sz="1900" b="0">
              <a:solidFill>
                <a:srgbClr val="0E101A"/>
              </a:solidFill>
            </a:endParaRPr>
          </a:p>
          <a:p>
            <a:pPr marL="457200" marR="0" lvl="0" indent="-228600" algn="l" rtl="0">
              <a:lnSpc>
                <a:spcPct val="100000"/>
              </a:lnSpc>
              <a:spcBef>
                <a:spcPts val="560"/>
              </a:spcBef>
              <a:spcAft>
                <a:spcPts val="0"/>
              </a:spcAft>
              <a:buClr>
                <a:srgbClr val="1586D2"/>
              </a:buClr>
              <a:buSzPts val="2800"/>
              <a:buFont typeface="Arial"/>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3"/>
          <p:cNvSpPr txBox="1"/>
          <p:nvPr/>
        </p:nvSpPr>
        <p:spPr>
          <a:xfrm>
            <a:off x="276025" y="1843125"/>
            <a:ext cx="4757100" cy="4863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 sz="1800" b="1" i="0" u="none" strike="noStrike" cap="none">
                <a:solidFill>
                  <a:schemeClr val="dk1"/>
                </a:solidFill>
              </a:rPr>
              <a:t>The goals of the Safe and Clean Fund are:</a:t>
            </a:r>
            <a:endParaRPr sz="1800" b="1" i="0" u="none" strike="noStrike" cap="none">
              <a:solidFill>
                <a:srgbClr val="000000"/>
              </a:solidFill>
            </a:endParaRPr>
          </a:p>
          <a:p>
            <a:pPr marL="0" marR="0" lvl="0" indent="0" algn="l" rtl="0">
              <a:lnSpc>
                <a:spcPct val="100000"/>
              </a:lnSpc>
              <a:spcBef>
                <a:spcPts val="0"/>
              </a:spcBef>
              <a:spcAft>
                <a:spcPts val="0"/>
              </a:spcAft>
              <a:buClr>
                <a:srgbClr val="000000"/>
              </a:buClr>
              <a:buSzPts val="1600"/>
              <a:buFont typeface="Arial"/>
              <a:buNone/>
            </a:pPr>
            <a:endParaRPr sz="1700" b="0" i="0" u="none" strike="noStrike" cap="none">
              <a:solidFill>
                <a:schemeClr val="dk1"/>
              </a:solidFill>
              <a:latin typeface="Arial"/>
              <a:ea typeface="Arial"/>
              <a:cs typeface="Arial"/>
              <a:sym typeface="Arial"/>
            </a:endParaRPr>
          </a:p>
          <a:p>
            <a:pPr marL="285750" marR="0" lvl="0" indent="-279400" algn="l" rtl="0">
              <a:lnSpc>
                <a:spcPct val="100000"/>
              </a:lnSpc>
              <a:spcBef>
                <a:spcPts val="0"/>
              </a:spcBef>
              <a:spcAft>
                <a:spcPts val="0"/>
              </a:spcAft>
              <a:buClr>
                <a:srgbClr val="000000"/>
              </a:buClr>
              <a:buSzPts val="1700"/>
              <a:buFont typeface="Noto Sans Symbols"/>
              <a:buChar char="●"/>
            </a:pPr>
            <a:r>
              <a:rPr lang="en" sz="1700" b="0" i="0" u="none" strike="noStrike" cap="none">
                <a:solidFill>
                  <a:schemeClr val="dk1"/>
                </a:solidFill>
                <a:latin typeface="Arial"/>
                <a:ea typeface="Arial"/>
                <a:cs typeface="Arial"/>
                <a:sym typeface="Arial"/>
              </a:rPr>
              <a:t>To support and encourage </a:t>
            </a:r>
            <a:r>
              <a:rPr lang="en" sz="1700" b="0" i="0" u="sng" strike="noStrike" cap="none">
                <a:solidFill>
                  <a:schemeClr val="dk1"/>
                </a:solidFill>
                <a:latin typeface="Arial"/>
                <a:ea typeface="Arial"/>
                <a:cs typeface="Arial"/>
                <a:sym typeface="Arial"/>
              </a:rPr>
              <a:t>youth-led</a:t>
            </a:r>
            <a:r>
              <a:rPr lang="en" sz="1700" b="0" i="0" u="none" strike="noStrike" cap="none">
                <a:solidFill>
                  <a:schemeClr val="dk1"/>
                </a:solidFill>
                <a:latin typeface="Arial"/>
                <a:ea typeface="Arial"/>
                <a:cs typeface="Arial"/>
                <a:sym typeface="Arial"/>
              </a:rPr>
              <a:t>, community-based, and community-initiated projects(</a:t>
            </a:r>
            <a:r>
              <a:rPr lang="en" sz="1700" b="0" i="0" u="sng" strike="noStrike" cap="none">
                <a:solidFill>
                  <a:schemeClr val="dk1"/>
                </a:solidFill>
                <a:latin typeface="Arial"/>
                <a:ea typeface="Arial"/>
                <a:cs typeface="Arial"/>
                <a:sym typeface="Arial"/>
              </a:rPr>
              <a:t>collaboration </a:t>
            </a:r>
            <a:r>
              <a:rPr lang="en" sz="1700" b="0" i="0" u="none" strike="noStrike" cap="none">
                <a:solidFill>
                  <a:schemeClr val="dk1"/>
                </a:solidFill>
                <a:latin typeface="Arial"/>
                <a:ea typeface="Arial"/>
                <a:cs typeface="Arial"/>
                <a:sym typeface="Arial"/>
              </a:rPr>
              <a:t>with other communities/organizations strongly encouraged)</a:t>
            </a:r>
            <a:endParaRPr sz="1700" b="0" i="0" u="none" strike="noStrike" cap="none">
              <a:solidFill>
                <a:srgbClr val="000000"/>
              </a:solidFill>
              <a:latin typeface="Arial"/>
              <a:ea typeface="Arial"/>
              <a:cs typeface="Arial"/>
              <a:sym typeface="Arial"/>
            </a:endParaRPr>
          </a:p>
          <a:p>
            <a:pPr marL="285750" marR="0" lvl="0" indent="-171450" algn="l" rtl="0">
              <a:lnSpc>
                <a:spcPct val="100000"/>
              </a:lnSpc>
              <a:spcBef>
                <a:spcPts val="0"/>
              </a:spcBef>
              <a:spcAft>
                <a:spcPts val="0"/>
              </a:spcAft>
              <a:buClr>
                <a:srgbClr val="000000"/>
              </a:buClr>
              <a:buSzPts val="1800"/>
              <a:buFont typeface="Noto Sans Symbols"/>
              <a:buNone/>
            </a:pPr>
            <a:endParaRPr sz="1700" b="0" i="0" u="none" strike="noStrike" cap="none">
              <a:solidFill>
                <a:schemeClr val="dk1"/>
              </a:solidFill>
              <a:latin typeface="Arial"/>
              <a:ea typeface="Arial"/>
              <a:cs typeface="Arial"/>
              <a:sym typeface="Arial"/>
            </a:endParaRPr>
          </a:p>
          <a:p>
            <a:pPr marL="285750" marR="0" lvl="0" indent="-279400" algn="l" rtl="0">
              <a:lnSpc>
                <a:spcPct val="100000"/>
              </a:lnSpc>
              <a:spcBef>
                <a:spcPts val="0"/>
              </a:spcBef>
              <a:spcAft>
                <a:spcPts val="0"/>
              </a:spcAft>
              <a:buClr>
                <a:srgbClr val="000000"/>
              </a:buClr>
              <a:buSzPts val="1700"/>
              <a:buFont typeface="Noto Sans Symbols"/>
              <a:buChar char="●"/>
            </a:pPr>
            <a:r>
              <a:rPr lang="en" sz="1700" b="0" i="0" u="none" strike="noStrike" cap="none">
                <a:solidFill>
                  <a:schemeClr val="dk1"/>
                </a:solidFill>
                <a:latin typeface="Arial"/>
                <a:ea typeface="Arial"/>
                <a:cs typeface="Arial"/>
                <a:sym typeface="Arial"/>
              </a:rPr>
              <a:t>To support projects that harness the power of young people to create lasting, positive </a:t>
            </a:r>
            <a:r>
              <a:rPr lang="en" sz="1700" u="sng">
                <a:solidFill>
                  <a:schemeClr val="dk1"/>
                </a:solidFill>
              </a:rPr>
              <a:t>physical </a:t>
            </a:r>
            <a:r>
              <a:rPr lang="en" sz="1700" b="0" i="0" u="none" strike="noStrike" cap="none">
                <a:solidFill>
                  <a:schemeClr val="dk1"/>
                </a:solidFill>
                <a:latin typeface="Arial"/>
                <a:ea typeface="Arial"/>
                <a:cs typeface="Arial"/>
                <a:sym typeface="Arial"/>
              </a:rPr>
              <a:t>changes in their communities.  </a:t>
            </a:r>
            <a:endParaRPr sz="1700" b="0" i="0" u="none" strike="noStrike" cap="none">
              <a:solidFill>
                <a:srgbClr val="000000"/>
              </a:solidFill>
              <a:latin typeface="Arial"/>
              <a:ea typeface="Arial"/>
              <a:cs typeface="Arial"/>
              <a:sym typeface="Arial"/>
            </a:endParaRPr>
          </a:p>
          <a:p>
            <a:pPr marL="285750" marR="0" lvl="0" indent="-171450" algn="l" rtl="0">
              <a:lnSpc>
                <a:spcPct val="100000"/>
              </a:lnSpc>
              <a:spcBef>
                <a:spcPts val="0"/>
              </a:spcBef>
              <a:spcAft>
                <a:spcPts val="0"/>
              </a:spcAft>
              <a:buClr>
                <a:srgbClr val="000000"/>
              </a:buClr>
              <a:buSzPts val="1800"/>
              <a:buFont typeface="Noto Sans Symbols"/>
              <a:buNone/>
            </a:pPr>
            <a:endParaRPr sz="1700" b="0" i="0" u="none" strike="noStrike" cap="none">
              <a:solidFill>
                <a:schemeClr val="dk1"/>
              </a:solidFill>
              <a:latin typeface="Arial"/>
              <a:ea typeface="Arial"/>
              <a:cs typeface="Arial"/>
              <a:sym typeface="Arial"/>
            </a:endParaRPr>
          </a:p>
          <a:p>
            <a:pPr marL="285750" marR="0" lvl="0" indent="-273050" algn="l" rtl="0">
              <a:lnSpc>
                <a:spcPct val="100000"/>
              </a:lnSpc>
              <a:spcBef>
                <a:spcPts val="0"/>
              </a:spcBef>
              <a:spcAft>
                <a:spcPts val="0"/>
              </a:spcAft>
              <a:buClr>
                <a:srgbClr val="000000"/>
              </a:buClr>
              <a:buSzPts val="1600"/>
              <a:buFont typeface="Noto Sans Symbols"/>
              <a:buChar char="●"/>
            </a:pPr>
            <a:r>
              <a:rPr lang="en" sz="1700" b="0" i="0" u="none" strike="noStrike" cap="none">
                <a:solidFill>
                  <a:schemeClr val="dk1"/>
                </a:solidFill>
                <a:latin typeface="Arial"/>
                <a:ea typeface="Arial"/>
                <a:cs typeface="Arial"/>
                <a:sym typeface="Arial"/>
              </a:rPr>
              <a:t>To provide financial support for one-time costs </a:t>
            </a:r>
            <a:r>
              <a:rPr lang="en" sz="1700" b="1" i="0" u="none" strike="noStrike" cap="none">
                <a:solidFill>
                  <a:schemeClr val="dk1"/>
                </a:solidFill>
                <a:latin typeface="Arial"/>
                <a:ea typeface="Arial"/>
                <a:cs typeface="Arial"/>
                <a:sym typeface="Arial"/>
              </a:rPr>
              <a:t>(not ongoing operating expenses)</a:t>
            </a:r>
            <a:r>
              <a:rPr lang="en" sz="1700" b="0" i="0" u="none" strike="noStrike" cap="none">
                <a:solidFill>
                  <a:schemeClr val="dk1"/>
                </a:solidFill>
                <a:latin typeface="Arial"/>
                <a:ea typeface="Arial"/>
                <a:cs typeface="Arial"/>
                <a:sym typeface="Arial"/>
              </a:rPr>
              <a:t> for neighborhood-led initiatives to improve the quality of life within the City’s neighborhoods.</a:t>
            </a:r>
            <a:r>
              <a:rPr lang="en" sz="1600" b="0" i="0" u="none" strike="noStrike" cap="none">
                <a:solidFill>
                  <a:schemeClr val="dk1"/>
                </a:solidFill>
                <a:latin typeface="Arial"/>
                <a:ea typeface="Arial"/>
                <a:cs typeface="Arial"/>
                <a:sym typeface="Arial"/>
              </a:rPr>
              <a:t> </a:t>
            </a:r>
            <a:endParaRPr sz="16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pic>
        <p:nvPicPr>
          <p:cNvPr id="89" name="Google Shape;89;p3" descr="A person pushing a wheelbarrow&#10;&#10;Description automatically generated"/>
          <p:cNvPicPr preferRelativeResize="0"/>
          <p:nvPr/>
        </p:nvPicPr>
        <p:blipFill rotWithShape="1">
          <a:blip r:embed="rId3">
            <a:alphaModFix/>
          </a:blip>
          <a:srcRect l="16278" t="16084" r="-930" b="4895"/>
          <a:stretch/>
        </p:blipFill>
        <p:spPr>
          <a:xfrm>
            <a:off x="5291375" y="1843124"/>
            <a:ext cx="3345658" cy="4200432"/>
          </a:xfrm>
          <a:prstGeom prst="rect">
            <a:avLst/>
          </a:prstGeom>
          <a:noFill/>
          <a:ln>
            <a:noFill/>
          </a:ln>
        </p:spPr>
      </p:pic>
      <p:sp>
        <p:nvSpPr>
          <p:cNvPr id="90" name="Google Shape;90;p3"/>
          <p:cNvSpPr txBox="1"/>
          <p:nvPr/>
        </p:nvSpPr>
        <p:spPr>
          <a:xfrm>
            <a:off x="5297739" y="6050649"/>
            <a:ext cx="3347049" cy="7386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Volunteers came together to help Mt. Airy C.U.R.E remove litter and invasive plants at Mt. Airy's business district.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4"/>
          <p:cNvPicPr preferRelativeResize="0"/>
          <p:nvPr/>
        </p:nvPicPr>
        <p:blipFill rotWithShape="1">
          <a:blip r:embed="rId3">
            <a:alphaModFix/>
          </a:blip>
          <a:srcRect l="1219" r="1219"/>
          <a:stretch/>
        </p:blipFill>
        <p:spPr>
          <a:xfrm>
            <a:off x="122100" y="1716500"/>
            <a:ext cx="5547177" cy="3792460"/>
          </a:xfrm>
          <a:prstGeom prst="rect">
            <a:avLst/>
          </a:prstGeom>
          <a:noFill/>
          <a:ln>
            <a:noFill/>
          </a:ln>
        </p:spPr>
      </p:pic>
      <p:sp>
        <p:nvSpPr>
          <p:cNvPr id="96" name="Google Shape;96;p4"/>
          <p:cNvSpPr txBox="1"/>
          <p:nvPr/>
        </p:nvSpPr>
        <p:spPr>
          <a:xfrm>
            <a:off x="5772911" y="1716500"/>
            <a:ext cx="3243600" cy="5110200"/>
          </a:xfrm>
          <a:prstGeom prst="rect">
            <a:avLst/>
          </a:prstGeom>
          <a:noFill/>
          <a:ln>
            <a:noFill/>
          </a:ln>
        </p:spPr>
        <p:txBody>
          <a:bodyPr spcFirstLastPara="1" wrap="square" lIns="91425" tIns="91425" rIns="91425" bIns="91425" anchor="t" anchorCtr="0">
            <a:spAutoFit/>
          </a:bodyPr>
          <a:lstStyle/>
          <a:p>
            <a:pPr marL="139700" marR="0" lvl="0" indent="0" algn="l" rtl="0">
              <a:lnSpc>
                <a:spcPct val="100000"/>
              </a:lnSpc>
              <a:spcBef>
                <a:spcPts val="0"/>
              </a:spcBef>
              <a:spcAft>
                <a:spcPts val="0"/>
              </a:spcAft>
              <a:buClr>
                <a:srgbClr val="000000"/>
              </a:buClr>
              <a:buSzPts val="1600"/>
              <a:buFont typeface="Arial"/>
              <a:buNone/>
            </a:pPr>
            <a:r>
              <a:rPr lang="en" sz="1600" b="1" i="0" u="none" strike="noStrike" cap="none">
                <a:solidFill>
                  <a:srgbClr val="000000"/>
                </a:solidFill>
              </a:rPr>
              <a:t>The Safe and Clean Neighborhood Fund was:</a:t>
            </a:r>
            <a:endParaRPr sz="1600" b="1" i="0" u="none" strike="noStrike" cap="none">
              <a:solidFill>
                <a:srgbClr val="000000"/>
              </a:solidFill>
            </a:endParaRPr>
          </a:p>
          <a:p>
            <a:pPr marL="13970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a:p>
            <a:pPr marL="425450" marR="0" lvl="0" indent="-298450" algn="l" rtl="0">
              <a:lnSpc>
                <a:spcPct val="100000"/>
              </a:lnSpc>
              <a:spcBef>
                <a:spcPts val="0"/>
              </a:spcBef>
              <a:spcAft>
                <a:spcPts val="0"/>
              </a:spcAft>
              <a:buClr>
                <a:schemeClr val="dk1"/>
              </a:buClr>
              <a:buSzPts val="1600"/>
              <a:buFont typeface="Courier New"/>
              <a:buChar char="o"/>
            </a:pPr>
            <a:r>
              <a:rPr lang="en" sz="1600" b="0" i="0" u="none" strike="noStrike" cap="none">
                <a:solidFill>
                  <a:srgbClr val="000000"/>
                </a:solidFill>
                <a:latin typeface="Arial"/>
                <a:ea typeface="Arial"/>
                <a:cs typeface="Arial"/>
                <a:sym typeface="Arial"/>
              </a:rPr>
              <a:t>Established in 2003 by the City of Cincinnati</a:t>
            </a:r>
            <a:endParaRPr sz="1600" b="0" i="0" u="none" strike="noStrike" cap="none">
              <a:solidFill>
                <a:srgbClr val="000000"/>
              </a:solidFill>
              <a:latin typeface="Arial"/>
              <a:ea typeface="Arial"/>
              <a:cs typeface="Arial"/>
              <a:sym typeface="Arial"/>
            </a:endParaRPr>
          </a:p>
          <a:p>
            <a:pPr marL="425450" marR="0" lvl="0" indent="-298450" algn="l" rtl="0">
              <a:lnSpc>
                <a:spcPct val="100000"/>
              </a:lnSpc>
              <a:spcBef>
                <a:spcPts val="0"/>
              </a:spcBef>
              <a:spcAft>
                <a:spcPts val="0"/>
              </a:spcAft>
              <a:buClr>
                <a:schemeClr val="dk1"/>
              </a:buClr>
              <a:buSzPts val="1600"/>
              <a:buFont typeface="Courier New"/>
              <a:buChar char="o"/>
            </a:pPr>
            <a:r>
              <a:rPr lang="en" sz="1600" b="0" i="0" u="none" strike="noStrike" cap="none">
                <a:solidFill>
                  <a:srgbClr val="000000"/>
                </a:solidFill>
                <a:latin typeface="Arial"/>
                <a:ea typeface="Arial"/>
                <a:cs typeface="Arial"/>
                <a:sym typeface="Arial"/>
              </a:rPr>
              <a:t>Keep Cincinnati Beautiful has been grant administrator since 2007</a:t>
            </a:r>
            <a:endParaRPr sz="1600" b="0" i="0" u="none" strike="noStrike" cap="none">
              <a:solidFill>
                <a:srgbClr val="000000"/>
              </a:solidFill>
              <a:latin typeface="Arial"/>
              <a:ea typeface="Arial"/>
              <a:cs typeface="Arial"/>
              <a:sym typeface="Arial"/>
            </a:endParaRPr>
          </a:p>
          <a:p>
            <a:pPr marL="425450" marR="0" lvl="0" indent="-298450" algn="l" rtl="0">
              <a:lnSpc>
                <a:spcPct val="100000"/>
              </a:lnSpc>
              <a:spcBef>
                <a:spcPts val="0"/>
              </a:spcBef>
              <a:spcAft>
                <a:spcPts val="0"/>
              </a:spcAft>
              <a:buClr>
                <a:schemeClr val="dk1"/>
              </a:buClr>
              <a:buSzPts val="1600"/>
              <a:buFont typeface="Courier New"/>
              <a:buChar char="o"/>
            </a:pPr>
            <a:r>
              <a:rPr lang="en" sz="1600" b="0" i="0" u="none" strike="noStrike" cap="none">
                <a:solidFill>
                  <a:srgbClr val="000000"/>
                </a:solidFill>
                <a:latin typeface="Arial"/>
                <a:ea typeface="Arial"/>
                <a:cs typeface="Arial"/>
                <a:sym typeface="Arial"/>
              </a:rPr>
              <a:t>$500,000 to distribute in FY 2024-2025 </a:t>
            </a:r>
            <a:endParaRPr sz="1600" b="0" i="0" u="none" strike="noStrike" cap="none">
              <a:solidFill>
                <a:srgbClr val="000000"/>
              </a:solidFill>
              <a:latin typeface="Arial"/>
              <a:ea typeface="Arial"/>
              <a:cs typeface="Arial"/>
              <a:sym typeface="Arial"/>
            </a:endParaRPr>
          </a:p>
          <a:p>
            <a:pPr marL="425450" marR="0" lvl="0" indent="-298450" algn="l" rtl="0">
              <a:lnSpc>
                <a:spcPct val="100000"/>
              </a:lnSpc>
              <a:spcBef>
                <a:spcPts val="0"/>
              </a:spcBef>
              <a:spcAft>
                <a:spcPts val="0"/>
              </a:spcAft>
              <a:buClr>
                <a:schemeClr val="dk1"/>
              </a:buClr>
              <a:buSzPts val="1600"/>
              <a:buFont typeface="Courier New"/>
              <a:buChar char="o"/>
            </a:pPr>
            <a:r>
              <a:rPr lang="en" sz="1600" b="0" i="0" u="none" strike="noStrike" cap="none">
                <a:solidFill>
                  <a:srgbClr val="000000"/>
                </a:solidFill>
                <a:latin typeface="Arial"/>
                <a:ea typeface="Arial"/>
                <a:cs typeface="Arial"/>
                <a:sym typeface="Arial"/>
              </a:rPr>
              <a:t>3 Grant Cycles per year</a:t>
            </a:r>
            <a:endParaRPr sz="1600" b="0" i="0" u="none" strike="noStrike" cap="none">
              <a:solidFill>
                <a:srgbClr val="000000"/>
              </a:solidFill>
              <a:latin typeface="Arial"/>
              <a:ea typeface="Arial"/>
              <a:cs typeface="Arial"/>
              <a:sym typeface="Arial"/>
            </a:endParaRPr>
          </a:p>
          <a:p>
            <a:pPr marL="425450" marR="0" lvl="0" indent="-298450" algn="l" rtl="0">
              <a:lnSpc>
                <a:spcPct val="100000"/>
              </a:lnSpc>
              <a:spcBef>
                <a:spcPts val="0"/>
              </a:spcBef>
              <a:spcAft>
                <a:spcPts val="0"/>
              </a:spcAft>
              <a:buClr>
                <a:schemeClr val="dk1"/>
              </a:buClr>
              <a:buSzPts val="1600"/>
              <a:buFont typeface="Courier New"/>
              <a:buChar char="o"/>
            </a:pPr>
            <a:r>
              <a:rPr lang="en" sz="1600" b="1" i="0" u="none" strike="noStrike" cap="none">
                <a:solidFill>
                  <a:srgbClr val="000000"/>
                </a:solidFill>
                <a:latin typeface="Arial"/>
                <a:ea typeface="Arial"/>
                <a:cs typeface="Arial"/>
                <a:sym typeface="Arial"/>
              </a:rPr>
              <a:t>Deadlines are 2nd Friday of January, May and September each year</a:t>
            </a:r>
            <a:endParaRPr sz="1600" b="1" i="0" u="none" strike="noStrike" cap="none">
              <a:solidFill>
                <a:srgbClr val="000000"/>
              </a:solidFill>
              <a:latin typeface="Arial"/>
              <a:ea typeface="Arial"/>
              <a:cs typeface="Arial"/>
              <a:sym typeface="Arial"/>
            </a:endParaRPr>
          </a:p>
          <a:p>
            <a:pPr marL="425450" marR="0" lvl="0" indent="-298450" algn="l" rtl="0">
              <a:lnSpc>
                <a:spcPct val="100000"/>
              </a:lnSpc>
              <a:spcBef>
                <a:spcPts val="0"/>
              </a:spcBef>
              <a:spcAft>
                <a:spcPts val="0"/>
              </a:spcAft>
              <a:buClr>
                <a:srgbClr val="000000"/>
              </a:buClr>
              <a:buSzPts val="1600"/>
              <a:buFont typeface="Arial"/>
              <a:buChar char="o"/>
            </a:pPr>
            <a:r>
              <a:rPr lang="en" sz="1600" b="0" i="0" u="none" strike="noStrike" cap="none">
                <a:solidFill>
                  <a:srgbClr val="000000"/>
                </a:solidFill>
                <a:latin typeface="Arial"/>
                <a:ea typeface="Arial"/>
                <a:cs typeface="Arial"/>
                <a:sym typeface="Arial"/>
              </a:rPr>
              <a:t>50% of funds will go to Top 10 Neighborhoods experiencing gun violence in Cincinnati’s 52 neighborhoods. </a:t>
            </a:r>
            <a:endParaRPr sz="1600" b="0" i="0" u="none" strike="noStrike" cap="none">
              <a:solidFill>
                <a:srgbClr val="000000"/>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p:txBody>
      </p:sp>
      <p:sp>
        <p:nvSpPr>
          <p:cNvPr id="97" name="Google Shape;97;p4"/>
          <p:cNvSpPr txBox="1"/>
          <p:nvPr/>
        </p:nvSpPr>
        <p:spPr>
          <a:xfrm>
            <a:off x="122100" y="5606475"/>
            <a:ext cx="5547300" cy="1212900"/>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0"/>
              </a:spcBef>
              <a:spcAft>
                <a:spcPts val="0"/>
              </a:spcAft>
              <a:buClr>
                <a:schemeClr val="dk1"/>
              </a:buClr>
              <a:buSzPts val="1100"/>
              <a:buFont typeface="Arial"/>
              <a:buNone/>
            </a:pPr>
            <a:r>
              <a:rPr lang="en" sz="1300">
                <a:solidFill>
                  <a:schemeClr val="dk1"/>
                </a:solidFill>
              </a:rPr>
              <a:t>Powerful Pollinators(B the Keeper, Groundworks ORV, Civic Garden Center, and Sprout)  planted pollinators, created a walkway, and mulched the beds. This event marked the third event funded by their Safe and Clean grant of $5,100, with an average of 20 youths participating engaged in service on each field day.</a:t>
            </a:r>
            <a:endParaRPr sz="16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6"/>
          <p:cNvSpPr txBox="1"/>
          <p:nvPr/>
        </p:nvSpPr>
        <p:spPr>
          <a:xfrm>
            <a:off x="1909710" y="6277754"/>
            <a:ext cx="53346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 sz="1800" b="1" i="0" u="sng" strike="noStrike" cap="none">
                <a:solidFill>
                  <a:schemeClr val="hlink"/>
                </a:solidFill>
                <a:latin typeface="Arial"/>
                <a:ea typeface="Arial"/>
                <a:cs typeface="Arial"/>
                <a:sym typeface="Arial"/>
                <a:hlinkClick r:id="rId3"/>
              </a:rPr>
              <a:t>Link to full guidelines here</a:t>
            </a:r>
            <a:endParaRPr sz="2400" b="0" i="0" u="none" strike="noStrike" cap="none">
              <a:solidFill>
                <a:srgbClr val="000000"/>
              </a:solidFill>
              <a:latin typeface="Arial"/>
              <a:ea typeface="Arial"/>
              <a:cs typeface="Arial"/>
              <a:sym typeface="Arial"/>
            </a:endParaRPr>
          </a:p>
        </p:txBody>
      </p:sp>
      <p:sp>
        <p:nvSpPr>
          <p:cNvPr id="103" name="Google Shape;103;p6"/>
          <p:cNvSpPr txBox="1"/>
          <p:nvPr/>
        </p:nvSpPr>
        <p:spPr>
          <a:xfrm>
            <a:off x="222075" y="1818350"/>
            <a:ext cx="8709900" cy="403290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2400"/>
              <a:buFont typeface="Arial"/>
              <a:buNone/>
            </a:pPr>
            <a:r>
              <a:rPr lang="en" sz="2200" b="1" i="0" u="none" strike="noStrike" cap="none">
                <a:solidFill>
                  <a:srgbClr val="000000"/>
                </a:solidFill>
                <a:latin typeface="Arial"/>
                <a:ea typeface="Arial"/>
                <a:cs typeface="Arial"/>
                <a:sym typeface="Arial"/>
              </a:rPr>
              <a:t>Safe and Clean Grant Eligibility:</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800"/>
              <a:buChar char="•"/>
            </a:pPr>
            <a:r>
              <a:rPr lang="en" sz="1800" i="0" u="none" strike="noStrike" cap="none">
                <a:solidFill>
                  <a:srgbClr val="000000"/>
                </a:solidFill>
              </a:rPr>
              <a:t>Project must serve one or more of Cincinnati’s 52 Neighborhoods</a:t>
            </a:r>
            <a:endParaRPr sz="1800" i="0" u="none" strike="noStrike" cap="none">
              <a:solidFill>
                <a:srgbClr val="000000"/>
              </a:solidFill>
            </a:endParaRPr>
          </a:p>
          <a:p>
            <a:pPr marL="342900" marR="0" lvl="0" indent="-342900" algn="l" rtl="0">
              <a:lnSpc>
                <a:spcPct val="100000"/>
              </a:lnSpc>
              <a:spcBef>
                <a:spcPts val="0"/>
              </a:spcBef>
              <a:spcAft>
                <a:spcPts val="0"/>
              </a:spcAft>
              <a:buClr>
                <a:srgbClr val="000000"/>
              </a:buClr>
              <a:buSzPts val="1800"/>
              <a:buChar char="•"/>
            </a:pPr>
            <a:r>
              <a:rPr lang="en" sz="1800" i="0" u="none" strike="noStrike" cap="none">
                <a:solidFill>
                  <a:srgbClr val="000000"/>
                </a:solidFill>
              </a:rPr>
              <a:t>Priority focus for organizations serving the Top 10 Neighborhoods with the highest gun statistical violence(by incident): </a:t>
            </a:r>
            <a:r>
              <a:rPr lang="en" sz="1800">
                <a:solidFill>
                  <a:schemeClr val="dk1"/>
                </a:solidFill>
                <a:highlight>
                  <a:srgbClr val="FFFFFF"/>
                </a:highlight>
              </a:rPr>
              <a:t>OTR (Over-the-Rhine), Avondale, West End, Winton Hills, East Price Hill,  Westwood, Roselawn, West Price Hill, Mount Airy, Walnut Hills</a:t>
            </a:r>
            <a:endParaRPr sz="1800"/>
          </a:p>
          <a:p>
            <a:pPr marL="342900" marR="0" lvl="0" indent="-342900" algn="l" rtl="0">
              <a:lnSpc>
                <a:spcPct val="100000"/>
              </a:lnSpc>
              <a:spcBef>
                <a:spcPts val="0"/>
              </a:spcBef>
              <a:spcAft>
                <a:spcPts val="0"/>
              </a:spcAft>
              <a:buClr>
                <a:srgbClr val="000000"/>
              </a:buClr>
              <a:buSzPts val="1800"/>
              <a:buFont typeface="Arial"/>
              <a:buChar char="•"/>
            </a:pPr>
            <a:r>
              <a:rPr lang="en" sz="1800" i="0" u="none" strike="noStrike" cap="none">
                <a:solidFill>
                  <a:srgbClr val="000000"/>
                </a:solidFill>
              </a:rPr>
              <a:t>Organizations applying must be in operation for at l</a:t>
            </a:r>
            <a:r>
              <a:rPr lang="en" sz="1800" b="0" i="0" u="none" strike="noStrike" cap="none">
                <a:solidFill>
                  <a:srgbClr val="000000"/>
                </a:solidFill>
                <a:latin typeface="Arial"/>
                <a:ea typeface="Arial"/>
                <a:cs typeface="Arial"/>
                <a:sym typeface="Arial"/>
              </a:rPr>
              <a:t>east 6 months before applying</a:t>
            </a:r>
            <a:endParaRPr sz="18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800"/>
              <a:buFont typeface="Arial"/>
              <a:buChar char="•"/>
            </a:pPr>
            <a:r>
              <a:rPr lang="en" sz="1800" b="0" i="0" u="none" strike="noStrike" cap="none">
                <a:solidFill>
                  <a:srgbClr val="000000"/>
                </a:solidFill>
                <a:latin typeface="Arial"/>
                <a:ea typeface="Arial"/>
                <a:cs typeface="Arial"/>
                <a:sym typeface="Arial"/>
              </a:rPr>
              <a:t>Project $ amount requested must be over $1,000</a:t>
            </a:r>
            <a:endParaRPr sz="18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800"/>
              <a:buFont typeface="Arial"/>
              <a:buChar char="•"/>
            </a:pPr>
            <a:r>
              <a:rPr lang="en" sz="1800" b="0" i="0" u="none" strike="noStrike" cap="none">
                <a:solidFill>
                  <a:srgbClr val="000000"/>
                </a:solidFill>
                <a:latin typeface="Arial"/>
                <a:ea typeface="Arial"/>
                <a:cs typeface="Arial"/>
                <a:sym typeface="Arial"/>
              </a:rPr>
              <a:t>Priority focus for organizations that are grassroot and operating budget less than $1 Million</a:t>
            </a:r>
            <a:endParaRPr sz="18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800"/>
              <a:buFont typeface="Arial"/>
              <a:buChar char="•"/>
            </a:pPr>
            <a:r>
              <a:rPr lang="en" sz="1800" b="0" i="0" u="none" strike="noStrike" cap="none">
                <a:solidFill>
                  <a:srgbClr val="000000"/>
                </a:solidFill>
                <a:latin typeface="Arial"/>
                <a:ea typeface="Arial"/>
                <a:cs typeface="Arial"/>
                <a:sym typeface="Arial"/>
              </a:rPr>
              <a:t>Have met with grant coordinator to discuss project idea and scope of services.</a:t>
            </a:r>
            <a:endParaRPr sz="18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800"/>
              <a:buFont typeface="Arial"/>
              <a:buChar char="•"/>
            </a:pPr>
            <a:r>
              <a:rPr lang="en" sz="1800" b="0" i="0" u="none" strike="noStrike" cap="none">
                <a:solidFill>
                  <a:srgbClr val="000000"/>
                </a:solidFill>
                <a:latin typeface="Arial"/>
                <a:ea typeface="Arial"/>
                <a:cs typeface="Arial"/>
                <a:sym typeface="Arial"/>
              </a:rPr>
              <a:t>Be able to provide a completed W9 if awarded for funding. </a:t>
            </a: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7"/>
          <p:cNvSpPr txBox="1"/>
          <p:nvPr/>
        </p:nvSpPr>
        <p:spPr>
          <a:xfrm>
            <a:off x="227300" y="1773500"/>
            <a:ext cx="5017200" cy="4941000"/>
          </a:xfrm>
          <a:prstGeom prst="rect">
            <a:avLst/>
          </a:prstGeom>
          <a:noFill/>
          <a:ln>
            <a:noFill/>
          </a:ln>
        </p:spPr>
        <p:txBody>
          <a:bodyPr spcFirstLastPara="1" wrap="square" lIns="91425" tIns="91425" rIns="91425" bIns="91425" anchor="ctr" anchorCtr="0">
            <a:spAutoFit/>
          </a:bodyPr>
          <a:lstStyle/>
          <a:p>
            <a:pPr marL="0" marR="0" lvl="0" indent="0" algn="l" rtl="0">
              <a:lnSpc>
                <a:spcPct val="100000"/>
              </a:lnSpc>
              <a:spcBef>
                <a:spcPts val="0"/>
              </a:spcBef>
              <a:spcAft>
                <a:spcPts val="0"/>
              </a:spcAft>
              <a:buClr>
                <a:srgbClr val="000000"/>
              </a:buClr>
              <a:buSzPts val="1700"/>
              <a:buFont typeface="Arial"/>
              <a:buNone/>
            </a:pPr>
            <a:r>
              <a:rPr lang="en" sz="1700" b="0" i="0" u="none" strike="noStrike" cap="none">
                <a:solidFill>
                  <a:schemeClr val="dk1"/>
                </a:solidFill>
                <a:latin typeface="Arial"/>
                <a:ea typeface="Arial"/>
                <a:cs typeface="Arial"/>
                <a:sym typeface="Arial"/>
              </a:rPr>
              <a:t>While it's no longer required, projects requesting funds can show evidence of matching funds from the community. This can take the form of volunteer labor, donated materials or professional services, and/or cash. </a:t>
            </a:r>
            <a:endParaRPr sz="1700" b="0" i="0" u="none" strike="noStrike" cap="none">
              <a:solidFill>
                <a:schemeClr val="dk1"/>
              </a:solidFill>
              <a:latin typeface="Arial"/>
              <a:ea typeface="Arial"/>
              <a:cs typeface="Arial"/>
              <a:sym typeface="Arial"/>
            </a:endParaRPr>
          </a:p>
          <a:p>
            <a:pPr marL="457200" marR="0" lvl="0" indent="-336550" algn="l" rtl="0">
              <a:lnSpc>
                <a:spcPct val="100000"/>
              </a:lnSpc>
              <a:spcBef>
                <a:spcPts val="0"/>
              </a:spcBef>
              <a:spcAft>
                <a:spcPts val="0"/>
              </a:spcAft>
              <a:buClr>
                <a:srgbClr val="000000"/>
              </a:buClr>
              <a:buSzPts val="1700"/>
              <a:buFont typeface="Arial"/>
              <a:buChar char="●"/>
            </a:pPr>
            <a:r>
              <a:rPr lang="en" sz="1700" b="0" i="0" u="none" strike="noStrike" cap="none">
                <a:solidFill>
                  <a:schemeClr val="dk1"/>
                </a:solidFill>
                <a:latin typeface="Arial"/>
                <a:ea typeface="Arial"/>
                <a:cs typeface="Arial"/>
                <a:sym typeface="Arial"/>
              </a:rPr>
              <a:t>Fillable budget worksheet is required for application and can be downloaded from our </a:t>
            </a:r>
            <a:r>
              <a:rPr lang="en" sz="1700" b="0" i="0" u="sng" strike="noStrike" cap="none">
                <a:solidFill>
                  <a:schemeClr val="hlink"/>
                </a:solidFill>
                <a:latin typeface="Arial"/>
                <a:ea typeface="Arial"/>
                <a:cs typeface="Arial"/>
                <a:sym typeface="Arial"/>
                <a:hlinkClick r:id="rId3"/>
              </a:rPr>
              <a:t>website</a:t>
            </a:r>
            <a:r>
              <a:rPr lang="en" sz="1700">
                <a:solidFill>
                  <a:schemeClr val="dk1"/>
                </a:solidFill>
              </a:rPr>
              <a:t> (required to be eligible for funding)</a:t>
            </a:r>
            <a:endParaRPr sz="1700" b="0" i="0" u="none" strike="noStrike" cap="none">
              <a:solidFill>
                <a:schemeClr val="dk1"/>
              </a:solidFill>
              <a:latin typeface="Arial"/>
              <a:ea typeface="Arial"/>
              <a:cs typeface="Arial"/>
              <a:sym typeface="Arial"/>
            </a:endParaRPr>
          </a:p>
          <a:p>
            <a:pPr marL="457200" marR="0" lvl="0" indent="-336550" algn="l" rtl="0">
              <a:lnSpc>
                <a:spcPct val="100000"/>
              </a:lnSpc>
              <a:spcBef>
                <a:spcPts val="0"/>
              </a:spcBef>
              <a:spcAft>
                <a:spcPts val="0"/>
              </a:spcAft>
              <a:buClr>
                <a:srgbClr val="000000"/>
              </a:buClr>
              <a:buSzPts val="1700"/>
              <a:buFont typeface="Arial"/>
              <a:buChar char="●"/>
            </a:pPr>
            <a:r>
              <a:rPr lang="en" sz="1700" b="0" i="0" u="none" strike="noStrike" cap="none">
                <a:solidFill>
                  <a:schemeClr val="dk1"/>
                </a:solidFill>
                <a:latin typeface="Arial"/>
                <a:ea typeface="Arial"/>
                <a:cs typeface="Arial"/>
                <a:sym typeface="Arial"/>
              </a:rPr>
              <a:t>Glossary with explained terms of matches and benefit tracking is on our </a:t>
            </a:r>
            <a:r>
              <a:rPr lang="en" sz="1700" b="0" i="0" u="sng" strike="noStrike" cap="none">
                <a:solidFill>
                  <a:schemeClr val="hlink"/>
                </a:solidFill>
                <a:latin typeface="Arial"/>
                <a:ea typeface="Arial"/>
                <a:cs typeface="Arial"/>
                <a:sym typeface="Arial"/>
                <a:hlinkClick r:id="rId3"/>
              </a:rPr>
              <a:t>website</a:t>
            </a:r>
            <a:endParaRPr sz="1700" b="0" i="0" u="none" strike="noStrike" cap="none">
              <a:solidFill>
                <a:schemeClr val="dk1"/>
              </a:solidFill>
              <a:latin typeface="Arial"/>
              <a:ea typeface="Arial"/>
              <a:cs typeface="Arial"/>
              <a:sym typeface="Arial"/>
            </a:endParaRPr>
          </a:p>
          <a:p>
            <a:pPr marL="457200" marR="0" lvl="0" indent="-336550" algn="l" rtl="0">
              <a:lnSpc>
                <a:spcPct val="100000"/>
              </a:lnSpc>
              <a:spcBef>
                <a:spcPts val="0"/>
              </a:spcBef>
              <a:spcAft>
                <a:spcPts val="0"/>
              </a:spcAft>
              <a:buClr>
                <a:srgbClr val="000000"/>
              </a:buClr>
              <a:buSzPts val="1700"/>
              <a:buFont typeface="Arial"/>
              <a:buChar char="●"/>
            </a:pPr>
            <a:r>
              <a:rPr lang="en" sz="1700" b="0" i="0" u="none" strike="noStrike" cap="none">
                <a:solidFill>
                  <a:schemeClr val="dk1"/>
                </a:solidFill>
                <a:latin typeface="Arial"/>
                <a:ea typeface="Arial"/>
                <a:cs typeface="Arial"/>
                <a:sym typeface="Arial"/>
              </a:rPr>
              <a:t>Volunteer </a:t>
            </a:r>
            <a:r>
              <a:rPr lang="en" sz="1700">
                <a:solidFill>
                  <a:schemeClr val="dk1"/>
                </a:solidFill>
              </a:rPr>
              <a:t>rate </a:t>
            </a:r>
            <a:r>
              <a:rPr lang="en" sz="1700" b="0" i="0" u="none" strike="noStrike" cap="none">
                <a:solidFill>
                  <a:schemeClr val="dk1"/>
                </a:solidFill>
                <a:latin typeface="Arial"/>
                <a:ea typeface="Arial"/>
                <a:cs typeface="Arial"/>
                <a:sym typeface="Arial"/>
              </a:rPr>
              <a:t>per hour is $33.49</a:t>
            </a:r>
            <a:endParaRPr sz="1700" b="0" i="0" u="none" strike="noStrike" cap="none">
              <a:solidFill>
                <a:schemeClr val="dk1"/>
              </a:solidFill>
              <a:latin typeface="Arial"/>
              <a:ea typeface="Arial"/>
              <a:cs typeface="Arial"/>
              <a:sym typeface="Arial"/>
            </a:endParaRPr>
          </a:p>
          <a:p>
            <a:pPr marL="457200" marR="0" lvl="0" indent="-336550"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Arial"/>
                <a:ea typeface="Arial"/>
                <a:cs typeface="Arial"/>
                <a:sym typeface="Arial"/>
              </a:rPr>
              <a:t> Minimum grant award of $1000 with no maximum award.</a:t>
            </a:r>
            <a:endParaRPr sz="1700" b="0" i="0" u="none" strike="noStrike" cap="none">
              <a:solidFill>
                <a:srgbClr val="000000"/>
              </a:solidFill>
              <a:latin typeface="Arial"/>
              <a:ea typeface="Arial"/>
              <a:cs typeface="Arial"/>
              <a:sym typeface="Arial"/>
            </a:endParaRPr>
          </a:p>
          <a:p>
            <a:pPr marL="457200" marR="0" lvl="0" indent="-336550"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Arial"/>
                <a:ea typeface="Arial"/>
                <a:cs typeface="Arial"/>
                <a:sym typeface="Arial"/>
              </a:rPr>
              <a:t>Average granted amount per project funded in FY24-25: $18,725.6</a:t>
            </a:r>
            <a:r>
              <a:rPr lang="en" sz="1700">
                <a:solidFill>
                  <a:schemeClr val="dk1"/>
                </a:solidFill>
              </a:rPr>
              <a:t>2: </a:t>
            </a:r>
            <a:endParaRPr sz="1700">
              <a:solidFill>
                <a:schemeClr val="dk1"/>
              </a:solidFill>
            </a:endParaRPr>
          </a:p>
          <a:p>
            <a:pPr marL="457200" marR="0" lvl="0" indent="-336550"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Arial"/>
                <a:ea typeface="Arial"/>
                <a:cs typeface="Arial"/>
                <a:sym typeface="Arial"/>
              </a:rPr>
              <a:t>Funds per grant cycle up for awarding average ~ $160,833.33</a:t>
            </a:r>
            <a:endParaRPr sz="1700" b="0" i="0" u="none" strike="noStrike" cap="none">
              <a:solidFill>
                <a:schemeClr val="dk1"/>
              </a:solidFill>
              <a:latin typeface="Arial"/>
              <a:ea typeface="Arial"/>
              <a:cs typeface="Arial"/>
              <a:sym typeface="Arial"/>
            </a:endParaRPr>
          </a:p>
          <a:p>
            <a:pPr marL="482600" marR="0" lvl="0" indent="-254000" algn="l" rtl="0">
              <a:lnSpc>
                <a:spcPct val="100000"/>
              </a:lnSpc>
              <a:spcBef>
                <a:spcPts val="0"/>
              </a:spcBef>
              <a:spcAft>
                <a:spcPts val="0"/>
              </a:spcAft>
              <a:buClr>
                <a:schemeClr val="dk1"/>
              </a:buClr>
              <a:buSzPts val="1400"/>
              <a:buFont typeface="Arial"/>
              <a:buNone/>
            </a:pPr>
            <a:endParaRPr sz="2000" b="1" i="0" u="none" strike="noStrike" cap="none">
              <a:solidFill>
                <a:schemeClr val="dk1"/>
              </a:solidFill>
              <a:latin typeface="Arial"/>
              <a:ea typeface="Arial"/>
              <a:cs typeface="Arial"/>
              <a:sym typeface="Arial"/>
            </a:endParaRPr>
          </a:p>
        </p:txBody>
      </p:sp>
      <p:pic>
        <p:nvPicPr>
          <p:cNvPr id="109" name="Google Shape;109;p7" title="SYPParticipants2 (1).jpeg"/>
          <p:cNvPicPr preferRelativeResize="0"/>
          <p:nvPr/>
        </p:nvPicPr>
        <p:blipFill rotWithShape="1">
          <a:blip r:embed="rId4">
            <a:alphaModFix/>
          </a:blip>
          <a:srcRect t="9123"/>
          <a:stretch/>
        </p:blipFill>
        <p:spPr>
          <a:xfrm>
            <a:off x="5606933" y="1909375"/>
            <a:ext cx="3000292" cy="3635425"/>
          </a:xfrm>
          <a:prstGeom prst="rect">
            <a:avLst/>
          </a:prstGeom>
          <a:noFill/>
          <a:ln>
            <a:noFill/>
          </a:ln>
        </p:spPr>
      </p:pic>
      <p:sp>
        <p:nvSpPr>
          <p:cNvPr id="110" name="Google Shape;110;p7"/>
          <p:cNvSpPr txBox="1"/>
          <p:nvPr/>
        </p:nvSpPr>
        <p:spPr>
          <a:xfrm>
            <a:off x="4897200" y="5544800"/>
            <a:ext cx="4185000" cy="1169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Price Hill Safety CAT will pay youth to operate lawn mowing tools to beautify vacant lots in Price Hill. Youth will be matched with mentors for training and supervision to include problem solving and budgeting their earnings</a:t>
            </a:r>
            <a:endParaRPr sz="16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8"/>
          <p:cNvSpPr txBox="1"/>
          <p:nvPr/>
        </p:nvSpPr>
        <p:spPr>
          <a:xfrm>
            <a:off x="583650" y="1733450"/>
            <a:ext cx="7976700" cy="615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 sz="2200" b="0" i="0" u="none" strike="noStrike" cap="none">
                <a:solidFill>
                  <a:srgbClr val="000000"/>
                </a:solidFill>
                <a:latin typeface="Arial Black"/>
                <a:ea typeface="Arial Black"/>
                <a:cs typeface="Arial Black"/>
                <a:sym typeface="Arial Black"/>
              </a:rPr>
              <a:t>INELIGIBLE EXPENSES</a:t>
            </a:r>
            <a:endParaRPr sz="2200" b="0" i="0" u="none" strike="noStrike" cap="none">
              <a:solidFill>
                <a:srgbClr val="000000"/>
              </a:solidFill>
              <a:latin typeface="Arial Black"/>
              <a:ea typeface="Arial Black"/>
              <a:cs typeface="Arial Black"/>
              <a:sym typeface="Arial Black"/>
            </a:endParaRPr>
          </a:p>
        </p:txBody>
      </p:sp>
      <p:sp>
        <p:nvSpPr>
          <p:cNvPr id="116" name="Google Shape;116;p8"/>
          <p:cNvSpPr txBox="1"/>
          <p:nvPr/>
        </p:nvSpPr>
        <p:spPr>
          <a:xfrm>
            <a:off x="4906450" y="2338986"/>
            <a:ext cx="3957900" cy="4617600"/>
          </a:xfrm>
          <a:prstGeom prst="rect">
            <a:avLst/>
          </a:prstGeom>
          <a:noFill/>
          <a:ln>
            <a:noFill/>
          </a:ln>
        </p:spPr>
        <p:txBody>
          <a:bodyPr spcFirstLastPara="1" wrap="square" lIns="91425" tIns="91425" rIns="91425" bIns="91425" anchor="ctr" anchorCtr="0">
            <a:spAutoFit/>
          </a:bodyPr>
          <a:lstStyle/>
          <a:p>
            <a:pPr marL="406400" marR="0" lvl="0" indent="-285750" algn="l" rtl="0">
              <a:lnSpc>
                <a:spcPct val="100000"/>
              </a:lnSpc>
              <a:spcBef>
                <a:spcPts val="0"/>
              </a:spcBef>
              <a:spcAft>
                <a:spcPts val="0"/>
              </a:spcAft>
              <a:buClr>
                <a:schemeClr val="dk1"/>
              </a:buClr>
              <a:buSzPts val="1700"/>
              <a:buFont typeface="Arial"/>
              <a:buChar char="•"/>
            </a:pPr>
            <a:r>
              <a:rPr lang="en" sz="1800" b="0" i="0" u="none" strike="noStrike" cap="none">
                <a:solidFill>
                  <a:schemeClr val="dk1"/>
                </a:solidFill>
                <a:latin typeface="Arial"/>
                <a:ea typeface="Arial"/>
                <a:cs typeface="Arial"/>
                <a:sym typeface="Arial"/>
              </a:rPr>
              <a:t>Food &amp; Beverages</a:t>
            </a:r>
            <a:endParaRPr sz="1800" b="0" i="0" u="none" strike="noStrike" cap="none">
              <a:solidFill>
                <a:schemeClr val="dk1"/>
              </a:solidFill>
              <a:latin typeface="Arial"/>
              <a:ea typeface="Arial"/>
              <a:cs typeface="Arial"/>
              <a:sym typeface="Arial"/>
            </a:endParaRPr>
          </a:p>
          <a:p>
            <a:pPr marL="406400" marR="0" lvl="0" indent="-285750" algn="l" rtl="0">
              <a:lnSpc>
                <a:spcPct val="100000"/>
              </a:lnSpc>
              <a:spcBef>
                <a:spcPts val="0"/>
              </a:spcBef>
              <a:spcAft>
                <a:spcPts val="0"/>
              </a:spcAft>
              <a:buClr>
                <a:schemeClr val="dk1"/>
              </a:buClr>
              <a:buSzPts val="1700"/>
              <a:buFont typeface="Arial"/>
              <a:buChar char="•"/>
            </a:pPr>
            <a:r>
              <a:rPr lang="en" sz="1800" b="0" i="0" u="none" strike="noStrike" cap="none">
                <a:solidFill>
                  <a:schemeClr val="dk1"/>
                </a:solidFill>
                <a:latin typeface="Arial"/>
                <a:ea typeface="Arial"/>
                <a:cs typeface="Arial"/>
                <a:sym typeface="Arial"/>
              </a:rPr>
              <a:t>Entertainment</a:t>
            </a:r>
            <a:endParaRPr sz="1800" b="0" i="0" u="none" strike="noStrike" cap="none">
              <a:solidFill>
                <a:schemeClr val="dk1"/>
              </a:solidFill>
              <a:latin typeface="Arial"/>
              <a:ea typeface="Arial"/>
              <a:cs typeface="Arial"/>
              <a:sym typeface="Arial"/>
            </a:endParaRPr>
          </a:p>
          <a:p>
            <a:pPr marL="406400" marR="0" lvl="0" indent="-285750" algn="l" rtl="0">
              <a:lnSpc>
                <a:spcPct val="100000"/>
              </a:lnSpc>
              <a:spcBef>
                <a:spcPts val="0"/>
              </a:spcBef>
              <a:spcAft>
                <a:spcPts val="0"/>
              </a:spcAft>
              <a:buClr>
                <a:schemeClr val="dk1"/>
              </a:buClr>
              <a:buSzPts val="1700"/>
              <a:buFont typeface="Arial"/>
              <a:buChar char="•"/>
            </a:pPr>
            <a:r>
              <a:rPr lang="en" sz="1800" b="0" i="0" u="none" strike="noStrike" cap="none">
                <a:solidFill>
                  <a:schemeClr val="dk1"/>
                </a:solidFill>
                <a:latin typeface="Arial"/>
                <a:ea typeface="Arial"/>
                <a:cs typeface="Arial"/>
                <a:sym typeface="Arial"/>
              </a:rPr>
              <a:t>T shirts / Accessories</a:t>
            </a:r>
            <a:endParaRPr sz="1800" b="0" i="0" u="none" strike="noStrike" cap="none">
              <a:solidFill>
                <a:schemeClr val="dk1"/>
              </a:solidFill>
              <a:latin typeface="Arial"/>
              <a:ea typeface="Arial"/>
              <a:cs typeface="Arial"/>
              <a:sym typeface="Arial"/>
            </a:endParaRPr>
          </a:p>
          <a:p>
            <a:pPr marL="406400" marR="0" lvl="0" indent="-285750" algn="l" rtl="0">
              <a:lnSpc>
                <a:spcPct val="100000"/>
              </a:lnSpc>
              <a:spcBef>
                <a:spcPts val="0"/>
              </a:spcBef>
              <a:spcAft>
                <a:spcPts val="0"/>
              </a:spcAft>
              <a:buClr>
                <a:schemeClr val="dk1"/>
              </a:buClr>
              <a:buSzPts val="1700"/>
              <a:buFont typeface="Arial"/>
              <a:buChar char="•"/>
            </a:pPr>
            <a:r>
              <a:rPr lang="en" sz="1800" b="0" i="0" u="none" strike="noStrike" cap="none">
                <a:solidFill>
                  <a:schemeClr val="dk1"/>
                </a:solidFill>
                <a:latin typeface="Arial"/>
                <a:ea typeface="Arial"/>
                <a:cs typeface="Arial"/>
                <a:sym typeface="Arial"/>
              </a:rPr>
              <a:t>Personnel Costs*:</a:t>
            </a:r>
            <a:endParaRPr sz="1800" b="0" i="0" u="none" strike="noStrike" cap="none">
              <a:solidFill>
                <a:schemeClr val="dk1"/>
              </a:solidFill>
              <a:latin typeface="Arial"/>
              <a:ea typeface="Arial"/>
              <a:cs typeface="Arial"/>
              <a:sym typeface="Arial"/>
            </a:endParaRPr>
          </a:p>
          <a:p>
            <a:pPr marL="406400" marR="0" lvl="0" indent="-285750" algn="l" rtl="0">
              <a:lnSpc>
                <a:spcPct val="100000"/>
              </a:lnSpc>
              <a:spcBef>
                <a:spcPts val="0"/>
              </a:spcBef>
              <a:spcAft>
                <a:spcPts val="0"/>
              </a:spcAft>
              <a:buClr>
                <a:schemeClr val="dk1"/>
              </a:buClr>
              <a:buSzPts val="1700"/>
              <a:buFont typeface="Arial"/>
              <a:buChar char="•"/>
            </a:pPr>
            <a:r>
              <a:rPr lang="en" sz="1800" b="0" i="0" u="none" strike="noStrike" cap="none">
                <a:solidFill>
                  <a:schemeClr val="dk1"/>
                </a:solidFill>
                <a:latin typeface="Arial"/>
                <a:ea typeface="Arial"/>
                <a:cs typeface="Arial"/>
                <a:sym typeface="Arial"/>
              </a:rPr>
              <a:t>Ongoing payroll </a:t>
            </a:r>
            <a:endParaRPr sz="1400" b="0" i="0" u="none" strike="noStrike" cap="none">
              <a:solidFill>
                <a:srgbClr val="000000"/>
              </a:solidFill>
              <a:latin typeface="Arial"/>
              <a:ea typeface="Arial"/>
              <a:cs typeface="Arial"/>
              <a:sym typeface="Arial"/>
            </a:endParaRPr>
          </a:p>
          <a:p>
            <a:pPr marL="406400" marR="0" lvl="0" indent="-285750" algn="l" rtl="0">
              <a:lnSpc>
                <a:spcPct val="100000"/>
              </a:lnSpc>
              <a:spcBef>
                <a:spcPts val="0"/>
              </a:spcBef>
              <a:spcAft>
                <a:spcPts val="0"/>
              </a:spcAft>
              <a:buClr>
                <a:schemeClr val="dk1"/>
              </a:buClr>
              <a:buSzPts val="1700"/>
              <a:buFont typeface="Arial"/>
              <a:buChar char="•"/>
            </a:pPr>
            <a:r>
              <a:rPr lang="en" sz="1800" b="0" i="0" u="none" strike="noStrike" cap="none">
                <a:solidFill>
                  <a:schemeClr val="dk1"/>
                </a:solidFill>
                <a:latin typeface="Arial"/>
                <a:ea typeface="Arial"/>
                <a:cs typeface="Arial"/>
                <a:sym typeface="Arial"/>
              </a:rPr>
              <a:t>Utility bills: Gas, Electric, Wi-Fi/Internet/Cable </a:t>
            </a:r>
            <a:endParaRPr sz="1400" b="0" i="0" u="none" strike="noStrike" cap="none">
              <a:solidFill>
                <a:srgbClr val="000000"/>
              </a:solidFill>
              <a:latin typeface="Arial"/>
              <a:ea typeface="Arial"/>
              <a:cs typeface="Arial"/>
              <a:sym typeface="Arial"/>
            </a:endParaRPr>
          </a:p>
          <a:p>
            <a:pPr marL="406400" marR="0" lvl="0" indent="-285750" algn="l" rtl="0">
              <a:lnSpc>
                <a:spcPct val="100000"/>
              </a:lnSpc>
              <a:spcBef>
                <a:spcPts val="0"/>
              </a:spcBef>
              <a:spcAft>
                <a:spcPts val="0"/>
              </a:spcAft>
              <a:buClr>
                <a:schemeClr val="dk1"/>
              </a:buClr>
              <a:buSzPts val="1700"/>
              <a:buFont typeface="Arial"/>
              <a:buChar char="•"/>
            </a:pPr>
            <a:r>
              <a:rPr lang="en" sz="1800" b="0" i="0" u="none" strike="noStrike" cap="none">
                <a:solidFill>
                  <a:schemeClr val="dk1"/>
                </a:solidFill>
                <a:latin typeface="Arial"/>
                <a:ea typeface="Arial"/>
                <a:cs typeface="Arial"/>
                <a:sym typeface="Arial"/>
              </a:rPr>
              <a:t>Rent</a:t>
            </a:r>
            <a:endParaRPr sz="1400" b="0" i="0" u="none" strike="noStrike" cap="none">
              <a:solidFill>
                <a:srgbClr val="000000"/>
              </a:solidFill>
              <a:latin typeface="Arial"/>
              <a:ea typeface="Arial"/>
              <a:cs typeface="Arial"/>
              <a:sym typeface="Arial"/>
            </a:endParaRPr>
          </a:p>
          <a:p>
            <a:pPr marL="863600" marR="0" lvl="1" indent="-285750" algn="l" rtl="0">
              <a:lnSpc>
                <a:spcPct val="100000"/>
              </a:lnSpc>
              <a:spcBef>
                <a:spcPts val="0"/>
              </a:spcBef>
              <a:spcAft>
                <a:spcPts val="0"/>
              </a:spcAft>
              <a:buClr>
                <a:schemeClr val="dk1"/>
              </a:buClr>
              <a:buSzPts val="1700"/>
              <a:buFont typeface="Arial"/>
              <a:buChar char="•"/>
            </a:pPr>
            <a:r>
              <a:rPr lang="en" sz="1800" b="0" i="0" u="none" strike="noStrike" cap="none">
                <a:solidFill>
                  <a:schemeClr val="dk1"/>
                </a:solidFill>
                <a:latin typeface="Arial"/>
                <a:ea typeface="Arial"/>
                <a:cs typeface="Arial"/>
                <a:sym typeface="Arial"/>
              </a:rPr>
              <a:t>*Contractor fees &amp; Service fees are allowed examples: Mural artist, guest speaker, </a:t>
            </a:r>
            <a:r>
              <a:rPr lang="en" sz="1800">
                <a:solidFill>
                  <a:schemeClr val="dk1"/>
                </a:solidFill>
              </a:rPr>
              <a:t>&amp; </a:t>
            </a:r>
            <a:r>
              <a:rPr lang="en" sz="1800" b="0" i="0" u="none" strike="noStrike" cap="none">
                <a:solidFill>
                  <a:schemeClr val="dk1"/>
                </a:solidFill>
                <a:latin typeface="Arial"/>
                <a:ea typeface="Arial"/>
                <a:cs typeface="Arial"/>
                <a:sym typeface="Arial"/>
              </a:rPr>
              <a:t>electrician </a:t>
            </a:r>
            <a:endParaRPr sz="1400" b="0" i="0" u="none" strike="noStrike" cap="none">
              <a:solidFill>
                <a:srgbClr val="000000"/>
              </a:solidFill>
              <a:latin typeface="Arial"/>
              <a:ea typeface="Arial"/>
              <a:cs typeface="Arial"/>
              <a:sym typeface="Arial"/>
            </a:endParaRPr>
          </a:p>
          <a:p>
            <a:pPr marL="863600" marR="0" lvl="1" indent="-285750" algn="l" rtl="0">
              <a:lnSpc>
                <a:spcPct val="100000"/>
              </a:lnSpc>
              <a:spcBef>
                <a:spcPts val="0"/>
              </a:spcBef>
              <a:spcAft>
                <a:spcPts val="0"/>
              </a:spcAft>
              <a:buClr>
                <a:schemeClr val="dk1"/>
              </a:buClr>
              <a:buSzPts val="1700"/>
              <a:buChar char="•"/>
            </a:pPr>
            <a:r>
              <a:rPr lang="en" sz="1800" b="1" i="0" u="none" strike="noStrike" cap="none">
                <a:solidFill>
                  <a:schemeClr val="dk1"/>
                </a:solidFill>
              </a:rPr>
              <a:t>Youth Stipends are </a:t>
            </a:r>
            <a:r>
              <a:rPr lang="en" sz="1800" b="1">
                <a:solidFill>
                  <a:schemeClr val="dk1"/>
                </a:solidFill>
              </a:rPr>
              <a:t>mandatory </a:t>
            </a:r>
            <a:r>
              <a:rPr lang="en" sz="1800" b="1" i="0" u="none" strike="noStrike" cap="none">
                <a:solidFill>
                  <a:schemeClr val="dk1"/>
                </a:solidFill>
              </a:rPr>
              <a:t>at a </a:t>
            </a:r>
            <a:r>
              <a:rPr lang="en" sz="1800" b="1">
                <a:solidFill>
                  <a:schemeClr val="dk1"/>
                </a:solidFill>
              </a:rPr>
              <a:t>minimum of $15 per hour. </a:t>
            </a:r>
            <a:endParaRPr sz="1400" b="1" i="0" u="none" strike="noStrike" cap="none">
              <a:solidFill>
                <a:srgbClr val="000000"/>
              </a:solidFill>
            </a:endParaRPr>
          </a:p>
          <a:p>
            <a:pPr marL="914400" marR="0" lvl="1" indent="-228600" algn="l" rtl="0">
              <a:lnSpc>
                <a:spcPct val="100000"/>
              </a:lnSpc>
              <a:spcBef>
                <a:spcPts val="0"/>
              </a:spcBef>
              <a:spcAft>
                <a:spcPts val="0"/>
              </a:spcAft>
              <a:buClr>
                <a:schemeClr val="dk1"/>
              </a:buClr>
              <a:buSzPts val="1700"/>
              <a:buFont typeface="Arial"/>
              <a:buNone/>
            </a:pPr>
            <a:endParaRPr sz="1800" b="0" i="0" u="none" strike="noStrike" cap="none">
              <a:solidFill>
                <a:schemeClr val="dk1"/>
              </a:solidFill>
              <a:latin typeface="Arial"/>
              <a:ea typeface="Arial"/>
              <a:cs typeface="Arial"/>
              <a:sym typeface="Arial"/>
            </a:endParaRPr>
          </a:p>
        </p:txBody>
      </p:sp>
      <p:sp>
        <p:nvSpPr>
          <p:cNvPr id="117" name="Google Shape;117;p8"/>
          <p:cNvSpPr txBox="1"/>
          <p:nvPr/>
        </p:nvSpPr>
        <p:spPr>
          <a:xfrm>
            <a:off x="2758350" y="6206200"/>
            <a:ext cx="36273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0" i="0" u="sng" strike="noStrike" cap="none">
                <a:solidFill>
                  <a:schemeClr val="hlink"/>
                </a:solidFill>
                <a:latin typeface="Arial"/>
                <a:ea typeface="Arial"/>
                <a:cs typeface="Arial"/>
                <a:sym typeface="Arial"/>
                <a:hlinkClick r:id="rId3"/>
              </a:rPr>
              <a:t>Link to budget worksheet</a:t>
            </a:r>
            <a:endParaRPr sz="1400" b="0" i="0" u="sng" strike="noStrike" cap="none">
              <a:solidFill>
                <a:schemeClr val="hlink"/>
              </a:solidFill>
              <a:latin typeface="Arial"/>
              <a:ea typeface="Arial"/>
              <a:cs typeface="Arial"/>
              <a:sym typeface="Arial"/>
            </a:endParaRPr>
          </a:p>
        </p:txBody>
      </p:sp>
      <p:pic>
        <p:nvPicPr>
          <p:cNvPr id="118" name="Google Shape;118;p8" descr="10629224_1.jpg"/>
          <p:cNvPicPr preferRelativeResize="0"/>
          <p:nvPr/>
        </p:nvPicPr>
        <p:blipFill rotWithShape="1">
          <a:blip r:embed="rId4">
            <a:alphaModFix/>
          </a:blip>
          <a:srcRect/>
          <a:stretch/>
        </p:blipFill>
        <p:spPr>
          <a:xfrm rot="-1442550">
            <a:off x="534600" y="2700200"/>
            <a:ext cx="3021550" cy="3021550"/>
          </a:xfrm>
          <a:prstGeom prst="rect">
            <a:avLst/>
          </a:prstGeom>
          <a:noFill/>
          <a:ln>
            <a:noFill/>
          </a:ln>
        </p:spPr>
      </p:pic>
      <p:pic>
        <p:nvPicPr>
          <p:cNvPr id="119" name="Google Shape;119;p8"/>
          <p:cNvPicPr preferRelativeResize="0"/>
          <p:nvPr/>
        </p:nvPicPr>
        <p:blipFill rotWithShape="1">
          <a:blip r:embed="rId5">
            <a:alphaModFix/>
          </a:blip>
          <a:srcRect l="8900" b="7390"/>
          <a:stretch/>
        </p:blipFill>
        <p:spPr>
          <a:xfrm>
            <a:off x="3020475" y="3266950"/>
            <a:ext cx="1885975" cy="1267250"/>
          </a:xfrm>
          <a:prstGeom prst="rect">
            <a:avLst/>
          </a:prstGeom>
          <a:noFill/>
          <a:ln>
            <a:noFill/>
          </a:ln>
        </p:spPr>
      </p:pic>
      <p:pic>
        <p:nvPicPr>
          <p:cNvPr id="120" name="Google Shape;120;p8"/>
          <p:cNvPicPr preferRelativeResize="0"/>
          <p:nvPr/>
        </p:nvPicPr>
        <p:blipFill rotWithShape="1">
          <a:blip r:embed="rId6">
            <a:alphaModFix/>
          </a:blip>
          <a:srcRect l="29209" r="32672" b="8675"/>
          <a:stretch/>
        </p:blipFill>
        <p:spPr>
          <a:xfrm>
            <a:off x="2875789" y="4534200"/>
            <a:ext cx="680761" cy="1402801"/>
          </a:xfrm>
          <a:prstGeom prst="rect">
            <a:avLst/>
          </a:prstGeom>
          <a:noFill/>
          <a:ln>
            <a:noFill/>
          </a:ln>
        </p:spPr>
      </p:pic>
      <p:pic>
        <p:nvPicPr>
          <p:cNvPr id="121" name="Google Shape;121;p8" descr="giphy.gif"/>
          <p:cNvPicPr preferRelativeResize="0"/>
          <p:nvPr/>
        </p:nvPicPr>
        <p:blipFill rotWithShape="1">
          <a:blip r:embed="rId7">
            <a:alphaModFix/>
          </a:blip>
          <a:srcRect/>
          <a:stretch/>
        </p:blipFill>
        <p:spPr>
          <a:xfrm>
            <a:off x="1475075" y="3176000"/>
            <a:ext cx="2453550" cy="245355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23</Slides>
  <Notes>23</Notes>
  <HiddenSlides>0</HiddenSlide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Ty Wesselkamper</dc:creator>
  <cp:revision>18</cp:revision>
  <dcterms:modified xsi:type="dcterms:W3CDTF">2025-03-31T18:46:06Z</dcterms:modified>
</cp:coreProperties>
</file>