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embeddedFontLst>
    <p:embeddedFont>
      <p:font typeface="Arial Black" panose="020B0A04020102020204" pitchFamily="3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gxSHXR0pbSSpdkfJ3A3IZ+XTLY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4727C-62A8-4BB2-BEA8-ED8D9CE3D6CE}" v="3" dt="2024-09-25T19:52:46.924"/>
    <p1510:client id="{EE18186C-DC36-4E58-8AA8-136F126AE653}" v="63" dt="2024-09-26T18:04:58.508"/>
  </p1510:revLst>
</p1510:revInfo>
</file>

<file path=ppt/tableStyles.xml><?xml version="1.0" encoding="utf-8"?>
<a:tblStyleLst xmlns:a="http://schemas.openxmlformats.org/drawingml/2006/main" def="{6E1DD81B-5D30-47A1-BF9B-856144A22820}">
  <a:tblStyle styleId="{6E1DD81B-5D30-47A1-BF9B-856144A22820}"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 Wesselkamper" userId="9iiPYVvSbIFAtwuTHaGr6XthjIhISDaXMeTvHfI0Y40=" providerId="None" clId="Web-{EE18186C-DC36-4E58-8AA8-136F126AE653}"/>
    <pc:docChg chg="modSld">
      <pc:chgData name="Ty Wesselkamper" userId="9iiPYVvSbIFAtwuTHaGr6XthjIhISDaXMeTvHfI0Y40=" providerId="None" clId="Web-{EE18186C-DC36-4E58-8AA8-136F126AE653}" dt="2024-09-26T18:04:58.508" v="39" actId="20577"/>
      <pc:docMkLst>
        <pc:docMk/>
      </pc:docMkLst>
      <pc:sldChg chg="modSp">
        <pc:chgData name="Ty Wesselkamper" userId="9iiPYVvSbIFAtwuTHaGr6XthjIhISDaXMeTvHfI0Y40=" providerId="None" clId="Web-{EE18186C-DC36-4E58-8AA8-136F126AE653}" dt="2024-09-26T18:03:37.351" v="0" actId="14100"/>
        <pc:sldMkLst>
          <pc:docMk/>
          <pc:sldMk cId="0" sldId="259"/>
        </pc:sldMkLst>
        <pc:spChg chg="mod">
          <ac:chgData name="Ty Wesselkamper" userId="9iiPYVvSbIFAtwuTHaGr6XthjIhISDaXMeTvHfI0Y40=" providerId="None" clId="Web-{EE18186C-DC36-4E58-8AA8-136F126AE653}" dt="2024-09-26T18:03:37.351" v="0" actId="14100"/>
          <ac:spMkLst>
            <pc:docMk/>
            <pc:sldMk cId="0" sldId="259"/>
            <ac:spMk id="86" creationId="{00000000-0000-0000-0000-000000000000}"/>
          </ac:spMkLst>
        </pc:spChg>
      </pc:sldChg>
      <pc:sldChg chg="modSp">
        <pc:chgData name="Ty Wesselkamper" userId="9iiPYVvSbIFAtwuTHaGr6XthjIhISDaXMeTvHfI0Y40=" providerId="None" clId="Web-{EE18186C-DC36-4E58-8AA8-136F126AE653}" dt="2024-09-26T18:04:58.508" v="39" actId="20577"/>
        <pc:sldMkLst>
          <pc:docMk/>
          <pc:sldMk cId="0" sldId="263"/>
        </pc:sldMkLst>
        <pc:spChg chg="mod">
          <ac:chgData name="Ty Wesselkamper" userId="9iiPYVvSbIFAtwuTHaGr6XthjIhISDaXMeTvHfI0Y40=" providerId="None" clId="Web-{EE18186C-DC36-4E58-8AA8-136F126AE653}" dt="2024-09-26T18:04:58.508" v="39" actId="20577"/>
          <ac:spMkLst>
            <pc:docMk/>
            <pc:sldMk cId="0" sldId="263"/>
            <ac:spMk id="111" creationId="{00000000-0000-0000-0000-000000000000}"/>
          </ac:spMkLst>
        </pc:spChg>
      </pc:sldChg>
    </pc:docChg>
  </pc:docChgLst>
  <pc:docChgLst>
    <pc:chgData name="Ty Wesselkamper" userId="9iiPYVvSbIFAtwuTHaGr6XthjIhISDaXMeTvHfI0Y40=" providerId="None" clId="Web-{37F4727C-62A8-4BB2-BEA8-ED8D9CE3D6CE}"/>
    <pc:docChg chg="sldOrd">
      <pc:chgData name="Ty Wesselkamper" userId="9iiPYVvSbIFAtwuTHaGr6XthjIhISDaXMeTvHfI0Y40=" providerId="None" clId="Web-{37F4727C-62A8-4BB2-BEA8-ED8D9CE3D6CE}" dt="2024-09-25T19:52:46.924" v="2"/>
      <pc:docMkLst>
        <pc:docMk/>
      </pc:docMkLst>
      <pc:sldChg chg="ord">
        <pc:chgData name="Ty Wesselkamper" userId="9iiPYVvSbIFAtwuTHaGr6XthjIhISDaXMeTvHfI0Y40=" providerId="None" clId="Web-{37F4727C-62A8-4BB2-BEA8-ED8D9CE3D6CE}" dt="2024-09-25T19:42:22.441" v="0"/>
        <pc:sldMkLst>
          <pc:docMk/>
          <pc:sldMk cId="0" sldId="263"/>
        </pc:sldMkLst>
      </pc:sldChg>
      <pc:sldChg chg="ord">
        <pc:chgData name="Ty Wesselkamper" userId="9iiPYVvSbIFAtwuTHaGr6XthjIhISDaXMeTvHfI0Y40=" providerId="None" clId="Web-{37F4727C-62A8-4BB2-BEA8-ED8D9CE3D6CE}" dt="2024-09-25T19:52:46.924" v="2"/>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124456a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 name="Google Shape;61;g28124456a9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8128dbfe3b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28128dbfe3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128dbfe3b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28128dbfe3b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8128dbfe3b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28128dbfe3b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8128dbfe3b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28128dbfe3b_0_3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8128dbfe3b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8128dbfe3b_0_33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128dbfe3b_0_60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8128dbfe3b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128dbfe3b_0_46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8128dbfe3b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8128dbfe3b_0_59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8128dbfe3b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8124456a9a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28124456a9a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9"/>
        <p:cNvGrpSpPr/>
        <p:nvPr/>
      </p:nvGrpSpPr>
      <p:grpSpPr>
        <a:xfrm>
          <a:off x="0" y="0"/>
          <a:ext cx="0" cy="0"/>
          <a:chOff x="0" y="0"/>
          <a:chExt cx="0" cy="0"/>
        </a:xfrm>
      </p:grpSpPr>
      <p:pic>
        <p:nvPicPr>
          <p:cNvPr id="10" name="Google Shape;10;p21" descr="kcb_slides-03.png"/>
          <p:cNvPicPr preferRelativeResize="0"/>
          <p:nvPr/>
        </p:nvPicPr>
        <p:blipFill rotWithShape="1">
          <a:blip r:embed="rId2">
            <a:alphaModFix/>
          </a:blip>
          <a:srcRect/>
          <a:stretch/>
        </p:blipFill>
        <p:spPr>
          <a:xfrm>
            <a:off x="0" y="0"/>
            <a:ext cx="9144002" cy="6858001"/>
          </a:xfrm>
          <a:prstGeom prst="rect">
            <a:avLst/>
          </a:prstGeom>
          <a:noFill/>
          <a:ln>
            <a:noFill/>
          </a:ln>
        </p:spPr>
      </p:pic>
      <p:sp>
        <p:nvSpPr>
          <p:cNvPr id="11" name="Google Shape;11;p21"/>
          <p:cNvSpPr txBox="1">
            <a:spLocks noGrp="1"/>
          </p:cNvSpPr>
          <p:nvPr>
            <p:ph type="body" idx="1"/>
          </p:nvPr>
        </p:nvSpPr>
        <p:spPr>
          <a:xfrm>
            <a:off x="3393528" y="3727450"/>
            <a:ext cx="3581400" cy="624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640"/>
              </a:spcBef>
              <a:spcAft>
                <a:spcPts val="0"/>
              </a:spcAft>
              <a:buClr>
                <a:srgbClr val="FFFFFF"/>
              </a:buClr>
              <a:buSzPts val="3200"/>
              <a:buNone/>
              <a:defRPr b="1" i="0">
                <a:solidFill>
                  <a:srgbClr val="FFFFFF"/>
                </a:solidFill>
                <a:latin typeface="Arial"/>
                <a:ea typeface="Arial"/>
                <a:cs typeface="Arial"/>
                <a:sym typeface="Arial"/>
              </a:defRPr>
            </a:lvl1pPr>
            <a:lvl2pPr marL="914400" lvl="1" indent="-342900" algn="l">
              <a:lnSpc>
                <a:spcPct val="115000"/>
              </a:lnSpc>
              <a:spcBef>
                <a:spcPts val="1600"/>
              </a:spcBef>
              <a:spcAft>
                <a:spcPts val="0"/>
              </a:spcAft>
              <a:buClr>
                <a:schemeClr val="dk1"/>
              </a:buClr>
              <a:buSzPts val="1800"/>
              <a:buChar char="○"/>
              <a:defRPr/>
            </a:lvl2pPr>
            <a:lvl3pPr marL="1371600" lvl="2" indent="-342900" algn="l">
              <a:lnSpc>
                <a:spcPct val="115000"/>
              </a:lnSpc>
              <a:spcBef>
                <a:spcPts val="1600"/>
              </a:spcBef>
              <a:spcAft>
                <a:spcPts val="0"/>
              </a:spcAft>
              <a:buClr>
                <a:schemeClr val="dk1"/>
              </a:buClr>
              <a:buSzPts val="1800"/>
              <a:buChar char="■"/>
              <a:defRPr/>
            </a:lvl3pPr>
            <a:lvl4pPr marL="1828800" lvl="3" indent="-342900" algn="l">
              <a:lnSpc>
                <a:spcPct val="115000"/>
              </a:lnSpc>
              <a:spcBef>
                <a:spcPts val="1600"/>
              </a:spcBef>
              <a:spcAft>
                <a:spcPts val="0"/>
              </a:spcAft>
              <a:buClr>
                <a:schemeClr val="dk1"/>
              </a:buClr>
              <a:buSzPts val="1800"/>
              <a:buChar char="●"/>
              <a:defRPr/>
            </a:lvl4pPr>
            <a:lvl5pPr marL="2286000" lvl="4" indent="-342900" algn="l">
              <a:lnSpc>
                <a:spcPct val="115000"/>
              </a:lnSpc>
              <a:spcBef>
                <a:spcPts val="1600"/>
              </a:spcBef>
              <a:spcAft>
                <a:spcPts val="0"/>
              </a:spcAft>
              <a:buClr>
                <a:schemeClr val="dk1"/>
              </a:buClr>
              <a:buSzPts val="1800"/>
              <a:buChar char="○"/>
              <a:defRPr/>
            </a:lvl5pPr>
            <a:lvl6pPr marL="2743200" lvl="5" indent="-342900" algn="l">
              <a:lnSpc>
                <a:spcPct val="115000"/>
              </a:lnSpc>
              <a:spcBef>
                <a:spcPts val="1600"/>
              </a:spcBef>
              <a:spcAft>
                <a:spcPts val="0"/>
              </a:spcAft>
              <a:buClr>
                <a:schemeClr val="dk1"/>
              </a:buClr>
              <a:buSzPts val="1800"/>
              <a:buChar char="■"/>
              <a:defRPr/>
            </a:lvl6pPr>
            <a:lvl7pPr marL="3200400" lvl="6" indent="-342900" algn="l">
              <a:lnSpc>
                <a:spcPct val="115000"/>
              </a:lnSpc>
              <a:spcBef>
                <a:spcPts val="1600"/>
              </a:spcBef>
              <a:spcAft>
                <a:spcPts val="0"/>
              </a:spcAft>
              <a:buClr>
                <a:schemeClr val="dk1"/>
              </a:buClr>
              <a:buSzPts val="1800"/>
              <a:buChar char="●"/>
              <a:defRPr/>
            </a:lvl7pPr>
            <a:lvl8pPr marL="3657600" lvl="7" indent="-342900" algn="l">
              <a:lnSpc>
                <a:spcPct val="115000"/>
              </a:lnSpc>
              <a:spcBef>
                <a:spcPts val="1600"/>
              </a:spcBef>
              <a:spcAft>
                <a:spcPts val="0"/>
              </a:spcAft>
              <a:buClr>
                <a:schemeClr val="dk1"/>
              </a:buClr>
              <a:buSzPts val="1800"/>
              <a:buChar char="○"/>
              <a:defRPr/>
            </a:lvl8pPr>
            <a:lvl9pPr marL="4114800" lvl="8" indent="-342900" algn="l">
              <a:lnSpc>
                <a:spcPct val="115000"/>
              </a:lnSpc>
              <a:spcBef>
                <a:spcPts val="1600"/>
              </a:spcBef>
              <a:spcAft>
                <a:spcPts val="1600"/>
              </a:spcAft>
              <a:buClr>
                <a:schemeClr val="dk1"/>
              </a:buClr>
              <a:buSzPts val="1800"/>
              <a:buChar char="■"/>
              <a:defRPr/>
            </a:lvl9pPr>
          </a:lstStyle>
          <a:p>
            <a:endParaRPr/>
          </a:p>
        </p:txBody>
      </p:sp>
      <p:sp>
        <p:nvSpPr>
          <p:cNvPr id="12" name="Google Shape;12;p21"/>
          <p:cNvSpPr txBox="1">
            <a:spLocks noGrp="1"/>
          </p:cNvSpPr>
          <p:nvPr>
            <p:ph type="body" idx="2"/>
          </p:nvPr>
        </p:nvSpPr>
        <p:spPr>
          <a:xfrm>
            <a:off x="3403938" y="4268201"/>
            <a:ext cx="1800300" cy="7809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40"/>
              </a:spcBef>
              <a:spcAft>
                <a:spcPts val="0"/>
              </a:spcAft>
              <a:buClr>
                <a:srgbClr val="FFFFFF"/>
              </a:buClr>
              <a:buSzPts val="3200"/>
              <a:buFont typeface="Arial"/>
              <a:buNone/>
              <a:defRPr>
                <a:solidFill>
                  <a:srgbClr val="FFFFFF"/>
                </a:solidFill>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1600"/>
              </a:spcBef>
              <a:spcAft>
                <a:spcPts val="0"/>
              </a:spcAft>
              <a:buClr>
                <a:schemeClr val="dk1"/>
              </a:buClr>
              <a:buSzPts val="1800"/>
              <a:buChar char="■"/>
              <a:defRPr/>
            </a:lvl3pPr>
            <a:lvl4pPr marL="1828800" lvl="3" indent="-342900" algn="l">
              <a:lnSpc>
                <a:spcPct val="115000"/>
              </a:lnSpc>
              <a:spcBef>
                <a:spcPts val="1600"/>
              </a:spcBef>
              <a:spcAft>
                <a:spcPts val="0"/>
              </a:spcAft>
              <a:buClr>
                <a:schemeClr val="dk1"/>
              </a:buClr>
              <a:buSzPts val="1800"/>
              <a:buChar char="●"/>
              <a:defRPr/>
            </a:lvl4pPr>
            <a:lvl5pPr marL="2286000" lvl="4" indent="-342900" algn="l">
              <a:lnSpc>
                <a:spcPct val="115000"/>
              </a:lnSpc>
              <a:spcBef>
                <a:spcPts val="1600"/>
              </a:spcBef>
              <a:spcAft>
                <a:spcPts val="0"/>
              </a:spcAft>
              <a:buClr>
                <a:schemeClr val="dk1"/>
              </a:buClr>
              <a:buSzPts val="1800"/>
              <a:buChar char="○"/>
              <a:defRPr/>
            </a:lvl5pPr>
            <a:lvl6pPr marL="2743200" lvl="5" indent="-342900" algn="l">
              <a:lnSpc>
                <a:spcPct val="115000"/>
              </a:lnSpc>
              <a:spcBef>
                <a:spcPts val="1600"/>
              </a:spcBef>
              <a:spcAft>
                <a:spcPts val="0"/>
              </a:spcAft>
              <a:buClr>
                <a:schemeClr val="dk1"/>
              </a:buClr>
              <a:buSzPts val="1800"/>
              <a:buChar char="■"/>
              <a:defRPr/>
            </a:lvl6pPr>
            <a:lvl7pPr marL="3200400" lvl="6" indent="-342900" algn="l">
              <a:lnSpc>
                <a:spcPct val="115000"/>
              </a:lnSpc>
              <a:spcBef>
                <a:spcPts val="1600"/>
              </a:spcBef>
              <a:spcAft>
                <a:spcPts val="0"/>
              </a:spcAft>
              <a:buClr>
                <a:schemeClr val="dk1"/>
              </a:buClr>
              <a:buSzPts val="1800"/>
              <a:buChar char="●"/>
              <a:defRPr/>
            </a:lvl7pPr>
            <a:lvl8pPr marL="3657600" lvl="7" indent="-342900" algn="l">
              <a:lnSpc>
                <a:spcPct val="115000"/>
              </a:lnSpc>
              <a:spcBef>
                <a:spcPts val="1600"/>
              </a:spcBef>
              <a:spcAft>
                <a:spcPts val="0"/>
              </a:spcAft>
              <a:buClr>
                <a:schemeClr val="dk1"/>
              </a:buClr>
              <a:buSzPts val="1800"/>
              <a:buChar char="○"/>
              <a:defRPr/>
            </a:lvl8pPr>
            <a:lvl9pPr marL="4114800" lvl="8" indent="-342900" algn="l">
              <a:lnSpc>
                <a:spcPct val="115000"/>
              </a:lnSpc>
              <a:spcBef>
                <a:spcPts val="1600"/>
              </a:spcBef>
              <a:spcAft>
                <a:spcPts val="160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3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0"/>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7" name="Google Shape;47;p30"/>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30"/>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9" name="Google Shape;49;p3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31"/>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2" name="Google Shape;52;p3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32"/>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5" name="Google Shape;55;p32"/>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6" name="Google Shape;56;p3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3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3"/>
        <p:cNvGrpSpPr/>
        <p:nvPr/>
      </p:nvGrpSpPr>
      <p:grpSpPr>
        <a:xfrm>
          <a:off x="0" y="0"/>
          <a:ext cx="0" cy="0"/>
          <a:chOff x="0" y="0"/>
          <a:chExt cx="0" cy="0"/>
        </a:xfrm>
      </p:grpSpPr>
      <p:pic>
        <p:nvPicPr>
          <p:cNvPr id="14" name="Google Shape;14;p22" descr="kcb_slides-02.png"/>
          <p:cNvPicPr preferRelativeResize="0"/>
          <p:nvPr/>
        </p:nvPicPr>
        <p:blipFill rotWithShape="1">
          <a:blip r:embed="rId2">
            <a:alphaModFix/>
          </a:blip>
          <a:srcRect/>
          <a:stretch/>
        </p:blipFill>
        <p:spPr>
          <a:xfrm>
            <a:off x="0" y="0"/>
            <a:ext cx="9144002" cy="6858001"/>
          </a:xfrm>
          <a:prstGeom prst="rect">
            <a:avLst/>
          </a:prstGeom>
          <a:noFill/>
          <a:ln>
            <a:noFill/>
          </a:ln>
        </p:spPr>
      </p:pic>
      <p:sp>
        <p:nvSpPr>
          <p:cNvPr id="15" name="Google Shape;15;p22"/>
          <p:cNvSpPr txBox="1">
            <a:spLocks noGrp="1"/>
          </p:cNvSpPr>
          <p:nvPr>
            <p:ph type="body" idx="1"/>
          </p:nvPr>
        </p:nvSpPr>
        <p:spPr>
          <a:xfrm>
            <a:off x="988739" y="2175853"/>
            <a:ext cx="7141500" cy="6351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640"/>
              </a:spcBef>
              <a:spcAft>
                <a:spcPts val="0"/>
              </a:spcAft>
              <a:buClr>
                <a:schemeClr val="dk1"/>
              </a:buClr>
              <a:buSzPts val="3200"/>
              <a:buNone/>
              <a:defRPr b="0" i="0">
                <a:latin typeface="Arial"/>
                <a:ea typeface="Arial"/>
                <a:cs typeface="Arial"/>
                <a:sym typeface="Arial"/>
              </a:defRPr>
            </a:lvl1pPr>
            <a:lvl2pPr marL="914400" lvl="1" indent="-342900" algn="l">
              <a:lnSpc>
                <a:spcPct val="115000"/>
              </a:lnSpc>
              <a:spcBef>
                <a:spcPts val="1600"/>
              </a:spcBef>
              <a:spcAft>
                <a:spcPts val="0"/>
              </a:spcAft>
              <a:buClr>
                <a:schemeClr val="dk1"/>
              </a:buClr>
              <a:buSzPts val="1800"/>
              <a:buChar char="○"/>
              <a:defRPr/>
            </a:lvl2pPr>
            <a:lvl3pPr marL="1371600" lvl="2" indent="-342900" algn="l">
              <a:lnSpc>
                <a:spcPct val="115000"/>
              </a:lnSpc>
              <a:spcBef>
                <a:spcPts val="1600"/>
              </a:spcBef>
              <a:spcAft>
                <a:spcPts val="0"/>
              </a:spcAft>
              <a:buClr>
                <a:schemeClr val="dk1"/>
              </a:buClr>
              <a:buSzPts val="1800"/>
              <a:buChar char="■"/>
              <a:defRPr/>
            </a:lvl3pPr>
            <a:lvl4pPr marL="1828800" lvl="3" indent="-342900" algn="l">
              <a:lnSpc>
                <a:spcPct val="115000"/>
              </a:lnSpc>
              <a:spcBef>
                <a:spcPts val="1600"/>
              </a:spcBef>
              <a:spcAft>
                <a:spcPts val="0"/>
              </a:spcAft>
              <a:buClr>
                <a:schemeClr val="dk1"/>
              </a:buClr>
              <a:buSzPts val="1800"/>
              <a:buChar char="●"/>
              <a:defRPr/>
            </a:lvl4pPr>
            <a:lvl5pPr marL="2286000" lvl="4" indent="-342900" algn="l">
              <a:lnSpc>
                <a:spcPct val="115000"/>
              </a:lnSpc>
              <a:spcBef>
                <a:spcPts val="1600"/>
              </a:spcBef>
              <a:spcAft>
                <a:spcPts val="0"/>
              </a:spcAft>
              <a:buClr>
                <a:schemeClr val="dk1"/>
              </a:buClr>
              <a:buSzPts val="1800"/>
              <a:buChar char="○"/>
              <a:defRPr/>
            </a:lvl5pPr>
            <a:lvl6pPr marL="2743200" lvl="5" indent="-342900" algn="l">
              <a:lnSpc>
                <a:spcPct val="115000"/>
              </a:lnSpc>
              <a:spcBef>
                <a:spcPts val="1600"/>
              </a:spcBef>
              <a:spcAft>
                <a:spcPts val="0"/>
              </a:spcAft>
              <a:buClr>
                <a:schemeClr val="dk1"/>
              </a:buClr>
              <a:buSzPts val="1800"/>
              <a:buChar char="■"/>
              <a:defRPr/>
            </a:lvl6pPr>
            <a:lvl7pPr marL="3200400" lvl="6" indent="-342900" algn="l">
              <a:lnSpc>
                <a:spcPct val="115000"/>
              </a:lnSpc>
              <a:spcBef>
                <a:spcPts val="1600"/>
              </a:spcBef>
              <a:spcAft>
                <a:spcPts val="0"/>
              </a:spcAft>
              <a:buClr>
                <a:schemeClr val="dk1"/>
              </a:buClr>
              <a:buSzPts val="1800"/>
              <a:buChar char="●"/>
              <a:defRPr/>
            </a:lvl7pPr>
            <a:lvl8pPr marL="3657600" lvl="7" indent="-342900" algn="l">
              <a:lnSpc>
                <a:spcPct val="115000"/>
              </a:lnSpc>
              <a:spcBef>
                <a:spcPts val="1600"/>
              </a:spcBef>
              <a:spcAft>
                <a:spcPts val="0"/>
              </a:spcAft>
              <a:buClr>
                <a:schemeClr val="dk1"/>
              </a:buClr>
              <a:buSzPts val="1800"/>
              <a:buChar char="○"/>
              <a:defRPr/>
            </a:lvl8pPr>
            <a:lvl9pPr marL="4114800" lvl="8" indent="-342900" algn="l">
              <a:lnSpc>
                <a:spcPct val="115000"/>
              </a:lnSpc>
              <a:spcBef>
                <a:spcPts val="1600"/>
              </a:spcBef>
              <a:spcAft>
                <a:spcPts val="1600"/>
              </a:spcAft>
              <a:buClr>
                <a:schemeClr val="dk1"/>
              </a:buClr>
              <a:buSzPts val="1800"/>
              <a:buChar char="■"/>
              <a:defRPr/>
            </a:lvl9pPr>
          </a:lstStyle>
          <a:p>
            <a:endParaRPr/>
          </a:p>
        </p:txBody>
      </p:sp>
      <p:sp>
        <p:nvSpPr>
          <p:cNvPr id="16" name="Google Shape;16;p22"/>
          <p:cNvSpPr txBox="1">
            <a:spLocks noGrp="1"/>
          </p:cNvSpPr>
          <p:nvPr>
            <p:ph type="body" idx="2"/>
          </p:nvPr>
        </p:nvSpPr>
        <p:spPr>
          <a:xfrm>
            <a:off x="989013" y="2811428"/>
            <a:ext cx="6954000" cy="9885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560"/>
              </a:spcBef>
              <a:spcAft>
                <a:spcPts val="0"/>
              </a:spcAft>
              <a:buClr>
                <a:schemeClr val="dk1"/>
              </a:buClr>
              <a:buSzPts val="2800"/>
              <a:buNone/>
              <a:defRPr sz="2800">
                <a:latin typeface="Arial"/>
                <a:ea typeface="Arial"/>
                <a:cs typeface="Arial"/>
                <a:sym typeface="Arial"/>
              </a:defRPr>
            </a:lvl1pPr>
            <a:lvl2pPr marL="914400" lvl="1" indent="-342900" algn="l">
              <a:lnSpc>
                <a:spcPct val="115000"/>
              </a:lnSpc>
              <a:spcBef>
                <a:spcPts val="1600"/>
              </a:spcBef>
              <a:spcAft>
                <a:spcPts val="0"/>
              </a:spcAft>
              <a:buClr>
                <a:schemeClr val="dk1"/>
              </a:buClr>
              <a:buSzPts val="1800"/>
              <a:buChar char="○"/>
              <a:defRPr/>
            </a:lvl2pPr>
            <a:lvl3pPr marL="1371600" lvl="2" indent="-342900" algn="l">
              <a:lnSpc>
                <a:spcPct val="115000"/>
              </a:lnSpc>
              <a:spcBef>
                <a:spcPts val="1600"/>
              </a:spcBef>
              <a:spcAft>
                <a:spcPts val="0"/>
              </a:spcAft>
              <a:buClr>
                <a:schemeClr val="dk1"/>
              </a:buClr>
              <a:buSzPts val="1800"/>
              <a:buChar char="■"/>
              <a:defRPr/>
            </a:lvl3pPr>
            <a:lvl4pPr marL="1828800" lvl="3" indent="-342900" algn="l">
              <a:lnSpc>
                <a:spcPct val="115000"/>
              </a:lnSpc>
              <a:spcBef>
                <a:spcPts val="1600"/>
              </a:spcBef>
              <a:spcAft>
                <a:spcPts val="0"/>
              </a:spcAft>
              <a:buClr>
                <a:schemeClr val="dk1"/>
              </a:buClr>
              <a:buSzPts val="1800"/>
              <a:buChar char="●"/>
              <a:defRPr/>
            </a:lvl4pPr>
            <a:lvl5pPr marL="2286000" lvl="4" indent="-342900" algn="l">
              <a:lnSpc>
                <a:spcPct val="115000"/>
              </a:lnSpc>
              <a:spcBef>
                <a:spcPts val="1600"/>
              </a:spcBef>
              <a:spcAft>
                <a:spcPts val="0"/>
              </a:spcAft>
              <a:buClr>
                <a:schemeClr val="dk1"/>
              </a:buClr>
              <a:buSzPts val="1800"/>
              <a:buChar char="○"/>
              <a:defRPr/>
            </a:lvl5pPr>
            <a:lvl6pPr marL="2743200" lvl="5" indent="-342900" algn="l">
              <a:lnSpc>
                <a:spcPct val="115000"/>
              </a:lnSpc>
              <a:spcBef>
                <a:spcPts val="1600"/>
              </a:spcBef>
              <a:spcAft>
                <a:spcPts val="0"/>
              </a:spcAft>
              <a:buClr>
                <a:schemeClr val="dk1"/>
              </a:buClr>
              <a:buSzPts val="1800"/>
              <a:buChar char="■"/>
              <a:defRPr/>
            </a:lvl6pPr>
            <a:lvl7pPr marL="3200400" lvl="6" indent="-342900" algn="l">
              <a:lnSpc>
                <a:spcPct val="115000"/>
              </a:lnSpc>
              <a:spcBef>
                <a:spcPts val="1600"/>
              </a:spcBef>
              <a:spcAft>
                <a:spcPts val="0"/>
              </a:spcAft>
              <a:buClr>
                <a:schemeClr val="dk1"/>
              </a:buClr>
              <a:buSzPts val="1800"/>
              <a:buChar char="●"/>
              <a:defRPr/>
            </a:lvl7pPr>
            <a:lvl8pPr marL="3657600" lvl="7" indent="-342900" algn="l">
              <a:lnSpc>
                <a:spcPct val="115000"/>
              </a:lnSpc>
              <a:spcBef>
                <a:spcPts val="1600"/>
              </a:spcBef>
              <a:spcAft>
                <a:spcPts val="0"/>
              </a:spcAft>
              <a:buClr>
                <a:schemeClr val="dk1"/>
              </a:buClr>
              <a:buSzPts val="1800"/>
              <a:buChar char="○"/>
              <a:defRPr/>
            </a:lvl8pPr>
            <a:lvl9pPr marL="4114800" lvl="8" indent="-342900" algn="l">
              <a:lnSpc>
                <a:spcPct val="115000"/>
              </a:lnSpc>
              <a:spcBef>
                <a:spcPts val="1600"/>
              </a:spcBef>
              <a:spcAft>
                <a:spcPts val="1600"/>
              </a:spcAft>
              <a:buClr>
                <a:schemeClr val="dk1"/>
              </a:buClr>
              <a:buSzPts val="1800"/>
              <a:buChar char="■"/>
              <a:defRPr/>
            </a:lvl9pPr>
          </a:lstStyle>
          <a:p>
            <a:endParaRPr/>
          </a:p>
        </p:txBody>
      </p:sp>
      <p:sp>
        <p:nvSpPr>
          <p:cNvPr id="17" name="Google Shape;17;p22"/>
          <p:cNvSpPr txBox="1">
            <a:spLocks noGrp="1"/>
          </p:cNvSpPr>
          <p:nvPr>
            <p:ph type="body" idx="3"/>
          </p:nvPr>
        </p:nvSpPr>
        <p:spPr>
          <a:xfrm>
            <a:off x="989013" y="3830640"/>
            <a:ext cx="5142000" cy="22290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rgbClr val="1586D2"/>
              </a:buClr>
              <a:buSzPts val="2800"/>
              <a:buFont typeface="Arial"/>
              <a:buChar char="•"/>
              <a:defRPr sz="2800" b="1">
                <a:latin typeface="Arial"/>
                <a:ea typeface="Arial"/>
                <a:cs typeface="Arial"/>
                <a:sym typeface="Arial"/>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1600"/>
              </a:spcBef>
              <a:spcAft>
                <a:spcPts val="0"/>
              </a:spcAft>
              <a:buClr>
                <a:schemeClr val="dk1"/>
              </a:buClr>
              <a:buSzPts val="1800"/>
              <a:buChar char="■"/>
              <a:defRPr/>
            </a:lvl3pPr>
            <a:lvl4pPr marL="1828800" lvl="3" indent="-342900" algn="l">
              <a:lnSpc>
                <a:spcPct val="115000"/>
              </a:lnSpc>
              <a:spcBef>
                <a:spcPts val="1600"/>
              </a:spcBef>
              <a:spcAft>
                <a:spcPts val="0"/>
              </a:spcAft>
              <a:buClr>
                <a:schemeClr val="dk1"/>
              </a:buClr>
              <a:buSzPts val="1800"/>
              <a:buChar char="●"/>
              <a:defRPr/>
            </a:lvl4pPr>
            <a:lvl5pPr marL="2286000" lvl="4" indent="-342900" algn="l">
              <a:lnSpc>
                <a:spcPct val="115000"/>
              </a:lnSpc>
              <a:spcBef>
                <a:spcPts val="1600"/>
              </a:spcBef>
              <a:spcAft>
                <a:spcPts val="0"/>
              </a:spcAft>
              <a:buClr>
                <a:schemeClr val="dk1"/>
              </a:buClr>
              <a:buSzPts val="1800"/>
              <a:buChar char="○"/>
              <a:defRPr/>
            </a:lvl5pPr>
            <a:lvl6pPr marL="2743200" lvl="5" indent="-342900" algn="l">
              <a:lnSpc>
                <a:spcPct val="115000"/>
              </a:lnSpc>
              <a:spcBef>
                <a:spcPts val="1600"/>
              </a:spcBef>
              <a:spcAft>
                <a:spcPts val="0"/>
              </a:spcAft>
              <a:buClr>
                <a:schemeClr val="dk1"/>
              </a:buClr>
              <a:buSzPts val="1800"/>
              <a:buChar char="■"/>
              <a:defRPr/>
            </a:lvl6pPr>
            <a:lvl7pPr marL="3200400" lvl="6" indent="-342900" algn="l">
              <a:lnSpc>
                <a:spcPct val="115000"/>
              </a:lnSpc>
              <a:spcBef>
                <a:spcPts val="1600"/>
              </a:spcBef>
              <a:spcAft>
                <a:spcPts val="0"/>
              </a:spcAft>
              <a:buClr>
                <a:schemeClr val="dk1"/>
              </a:buClr>
              <a:buSzPts val="1800"/>
              <a:buChar char="●"/>
              <a:defRPr/>
            </a:lvl7pPr>
            <a:lvl8pPr marL="3657600" lvl="7" indent="-342900" algn="l">
              <a:lnSpc>
                <a:spcPct val="115000"/>
              </a:lnSpc>
              <a:spcBef>
                <a:spcPts val="1600"/>
              </a:spcBef>
              <a:spcAft>
                <a:spcPts val="0"/>
              </a:spcAft>
              <a:buClr>
                <a:schemeClr val="dk1"/>
              </a:buClr>
              <a:buSzPts val="1800"/>
              <a:buChar char="○"/>
              <a:defRPr/>
            </a:lvl8pPr>
            <a:lvl9pPr marL="4114800" lvl="8" indent="-342900" algn="l">
              <a:lnSpc>
                <a:spcPct val="115000"/>
              </a:lnSpc>
              <a:spcBef>
                <a:spcPts val="1600"/>
              </a:spcBef>
              <a:spcAft>
                <a:spcPts val="160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3"/>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 name="Google Shape;20;p23"/>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 name="Google Shape;21;p2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8" name="Google Shape;28;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2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2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2" name="Google Shape;32;p2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2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 name="Google Shape;39;p28"/>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0" name="Google Shape;40;p2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3" name="Google Shape;43;p2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opcenter.asu.edu/content/sara-model-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keepcincinnatibeautiful.org/resources/safe-and-clea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keepcincinnatibeautiful.org/_files/ugd/528922_d4fc85e7401b4620acea4b0c4de47e99.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hyperlink" Target="https://www.keepcincinnatibeautiful.org/safe-and-clean" TargetMode="External"/><Relationship Id="rId4" Type="http://schemas.openxmlformats.org/officeDocument/2006/relationships/hyperlink" Target="mailto:Ty@Keepcincinnatibeautiful.or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cincinnati-oh.gov/manager/opda/" TargetMode="External"/><Relationship Id="rId3" Type="http://schemas.openxmlformats.org/officeDocument/2006/relationships/hyperlink" Target="https://www.ed2go.com/uc/SearchResults.aspx?SearchTerms=grant+writing&amp;Sort=Relevance&amp;MaxResultCount=20&amp;LoadMore" TargetMode="External"/><Relationship Id="rId7" Type="http://schemas.openxmlformats.org/officeDocument/2006/relationships/hyperlink" Target="https://app.grammarly.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gcfdn.org/resources-for-nonprofits/" TargetMode="External"/><Relationship Id="rId5" Type="http://schemas.openxmlformats.org/officeDocument/2006/relationships/hyperlink" Target="https://chpl.org/services/grants/" TargetMode="External"/><Relationship Id="rId10" Type="http://schemas.openxmlformats.org/officeDocument/2006/relationships/hyperlink" Target="https://grantsplus.com/resources/" TargetMode="External"/><Relationship Id="rId4" Type="http://schemas.openxmlformats.org/officeDocument/2006/relationships/hyperlink" Target="https://www.ed2go.com/cstcc/SearchResults.aspx?SearchTerms=Grant%20proposal%20writing%20" TargetMode="External"/><Relationship Id="rId9" Type="http://schemas.openxmlformats.org/officeDocument/2006/relationships/hyperlink" Target="https://guides.libraries.uc.edu/c.php?g=222493&amp;p=1472538"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keepcincinnatibeautiful.org/safe-and-clea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hyperlink" Target="mailto:ty@keepcincinnatibeautiful.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keepcincinnatibeautiful.org/_files/ugd/528922_d4fc85e7401b4620acea4b0c4de47e99.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keepcincinnatibeautiful.org/safe-and-clea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hyperlink" Target="https://www.keepcincinnatibeautiful.org/safe-and-clean" TargetMode="External"/><Relationship Id="rId7"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pic>
        <p:nvPicPr>
          <p:cNvPr id="63" name="Google Shape;63;g28124456a9a_0_0"/>
          <p:cNvPicPr preferRelativeResize="0"/>
          <p:nvPr/>
        </p:nvPicPr>
        <p:blipFill>
          <a:blip r:embed="rId4">
            <a:alphaModFix/>
          </a:blip>
          <a:stretch>
            <a:fillRect/>
          </a:stretch>
        </p:blipFill>
        <p:spPr>
          <a:xfrm>
            <a:off x="4478038" y="2400335"/>
            <a:ext cx="4438125" cy="1368425"/>
          </a:xfrm>
          <a:prstGeom prst="rect">
            <a:avLst/>
          </a:prstGeom>
          <a:noFill/>
          <a:ln>
            <a:noFill/>
          </a:ln>
        </p:spPr>
      </p:pic>
      <p:sp>
        <p:nvSpPr>
          <p:cNvPr id="64" name="Google Shape;64;g28124456a9a_0_0"/>
          <p:cNvSpPr txBox="1"/>
          <p:nvPr/>
        </p:nvSpPr>
        <p:spPr>
          <a:xfrm>
            <a:off x="4045675" y="5262325"/>
            <a:ext cx="4870500" cy="1284000"/>
          </a:xfrm>
          <a:prstGeom prst="rect">
            <a:avLst/>
          </a:prstGeom>
          <a:noFill/>
          <a:ln>
            <a:noFill/>
          </a:ln>
        </p:spPr>
        <p:txBody>
          <a:bodyPr spcFirstLastPara="1" wrap="square" lIns="91425" tIns="91425" rIns="91425" bIns="91425" anchor="t" anchorCtr="0">
            <a:noAutofit/>
          </a:bodyPr>
          <a:lstStyle/>
          <a:p>
            <a:pPr marL="457200" lvl="0" indent="0" algn="r" rtl="0">
              <a:spcBef>
                <a:spcPts val="0"/>
              </a:spcBef>
              <a:spcAft>
                <a:spcPts val="0"/>
              </a:spcAft>
              <a:buNone/>
            </a:pPr>
            <a:r>
              <a:rPr lang="en" sz="2200" b="1">
                <a:solidFill>
                  <a:schemeClr val="dk2"/>
                </a:solidFill>
              </a:rPr>
              <a:t>Ty Wesselkamper </a:t>
            </a:r>
            <a:endParaRPr sz="2200" b="1">
              <a:solidFill>
                <a:schemeClr val="dk2"/>
              </a:solidFill>
            </a:endParaRPr>
          </a:p>
          <a:p>
            <a:pPr marL="457200" lvl="0" indent="0" algn="r" rtl="0">
              <a:spcBef>
                <a:spcPts val="0"/>
              </a:spcBef>
              <a:spcAft>
                <a:spcPts val="0"/>
              </a:spcAft>
              <a:buNone/>
            </a:pPr>
            <a:r>
              <a:rPr lang="en" sz="2100">
                <a:solidFill>
                  <a:schemeClr val="dk2"/>
                </a:solidFill>
              </a:rPr>
              <a:t>Safe and Clean Grant Coordinator</a:t>
            </a:r>
            <a:endParaRPr sz="2100">
              <a:solidFill>
                <a:schemeClr val="dk2"/>
              </a:solidFill>
            </a:endParaRPr>
          </a:p>
          <a:p>
            <a:pPr marL="457200" lvl="0" indent="0" algn="r" rtl="0">
              <a:spcBef>
                <a:spcPts val="0"/>
              </a:spcBef>
              <a:spcAft>
                <a:spcPts val="0"/>
              </a:spcAft>
              <a:buNone/>
            </a:pPr>
            <a:r>
              <a:rPr lang="en" sz="2100">
                <a:solidFill>
                  <a:schemeClr val="dk2"/>
                </a:solidFill>
              </a:rPr>
              <a:t>Ty@KeepCincinnatiBeautiful.org</a:t>
            </a:r>
            <a:endParaRPr sz="2100">
              <a:solidFill>
                <a:schemeClr val="dk2"/>
              </a:solidFill>
            </a:endParaRPr>
          </a:p>
        </p:txBody>
      </p:sp>
      <p:sp>
        <p:nvSpPr>
          <p:cNvPr id="65" name="Google Shape;65;g28124456a9a_0_0"/>
          <p:cNvSpPr txBox="1"/>
          <p:nvPr/>
        </p:nvSpPr>
        <p:spPr>
          <a:xfrm>
            <a:off x="4478000" y="3768750"/>
            <a:ext cx="4438200" cy="1368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b="1">
                <a:solidFill>
                  <a:schemeClr val="dk2"/>
                </a:solidFill>
              </a:rPr>
              <a:t>The City of Cincinnati’s Safe and Clean Neighborhood Fund </a:t>
            </a:r>
            <a:endParaRPr sz="2800" b="1">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8128dbfe3b_0_2"/>
          <p:cNvSpPr txBox="1"/>
          <p:nvPr/>
        </p:nvSpPr>
        <p:spPr>
          <a:xfrm>
            <a:off x="-473025" y="4457025"/>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Black"/>
              <a:ea typeface="Arial Black"/>
              <a:cs typeface="Arial Black"/>
              <a:sym typeface="Arial Black"/>
            </a:endParaRPr>
          </a:p>
        </p:txBody>
      </p:sp>
      <p:sp>
        <p:nvSpPr>
          <p:cNvPr id="130" name="Google Shape;130;g28128dbfe3b_0_2"/>
          <p:cNvSpPr txBox="1"/>
          <p:nvPr/>
        </p:nvSpPr>
        <p:spPr>
          <a:xfrm>
            <a:off x="238125" y="1860375"/>
            <a:ext cx="5744700" cy="4894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sz="1800">
                <a:solidFill>
                  <a:schemeClr val="dk1"/>
                </a:solidFill>
              </a:rPr>
              <a:t>Safe and Clean Grant Term: 1 year term if approved for funding</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If the agreement was signed on 6/1/2024 then you’d have until 6/1/2025 make all the purchases necessary for the project that would be eligible for reimbursements.</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Midway report is due no later than 7 months after signing agreement with photos/multimedia</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Final report is due no later than 30 days after your term ends with photos/multimedia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Failure to submit both reports will disqualify you from receiving funding until both reports are submitted.</a:t>
            </a:r>
            <a:endParaRPr sz="1800">
              <a:solidFill>
                <a:schemeClr val="dk1"/>
              </a:solidFill>
            </a:endParaRPr>
          </a:p>
          <a:p>
            <a:pPr marL="0" lvl="0" indent="0" algn="l" rtl="0">
              <a:spcBef>
                <a:spcPts val="0"/>
              </a:spcBef>
              <a:spcAft>
                <a:spcPts val="0"/>
              </a:spcAft>
              <a:buNone/>
            </a:pPr>
            <a:r>
              <a:rPr lang="en" sz="1800" b="1">
                <a:solidFill>
                  <a:schemeClr val="dk1"/>
                </a:solidFill>
              </a:rPr>
              <a:t>Please note</a:t>
            </a:r>
            <a:r>
              <a:rPr lang="en" sz="1800">
                <a:solidFill>
                  <a:schemeClr val="dk1"/>
                </a:solidFill>
              </a:rPr>
              <a:t>: if you have an open grant with S&amp;C, final report must be turned in to be eligible for the next deadline. Can not have more than one open grant. </a:t>
            </a:r>
            <a:endParaRPr sz="1800">
              <a:solidFill>
                <a:schemeClr val="dk1"/>
              </a:solidFill>
            </a:endParaRPr>
          </a:p>
          <a:p>
            <a:pPr marL="0" lvl="0" indent="0" algn="l" rtl="0">
              <a:spcBef>
                <a:spcPts val="0"/>
              </a:spcBef>
              <a:spcAft>
                <a:spcPts val="0"/>
              </a:spcAft>
              <a:buNone/>
            </a:pPr>
            <a:endParaRPr sz="1800">
              <a:solidFill>
                <a:schemeClr val="dk2"/>
              </a:solidFill>
            </a:endParaRPr>
          </a:p>
        </p:txBody>
      </p:sp>
      <p:pic>
        <p:nvPicPr>
          <p:cNvPr id="131" name="Google Shape;131;g28128dbfe3b_0_2"/>
          <p:cNvPicPr preferRelativeResize="0"/>
          <p:nvPr/>
        </p:nvPicPr>
        <p:blipFill rotWithShape="1">
          <a:blip r:embed="rId3">
            <a:alphaModFix/>
          </a:blip>
          <a:srcRect t="10319" r="17904" b="3828"/>
          <a:stretch/>
        </p:blipFill>
        <p:spPr>
          <a:xfrm>
            <a:off x="6121450" y="1860375"/>
            <a:ext cx="2912425" cy="3601649"/>
          </a:xfrm>
          <a:prstGeom prst="rect">
            <a:avLst/>
          </a:prstGeom>
          <a:noFill/>
          <a:ln>
            <a:noFill/>
          </a:ln>
        </p:spPr>
      </p:pic>
      <p:sp>
        <p:nvSpPr>
          <p:cNvPr id="132" name="Google Shape;132;g28128dbfe3b_0_2"/>
          <p:cNvSpPr txBox="1"/>
          <p:nvPr/>
        </p:nvSpPr>
        <p:spPr>
          <a:xfrm>
            <a:off x="6077663" y="5581025"/>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Youth member of Boys and Girls Club of Greater Cincinnati at Rees E. Price Elementary weeding and installing new flower beds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txBox="1"/>
          <p:nvPr/>
        </p:nvSpPr>
        <p:spPr>
          <a:xfrm>
            <a:off x="583638" y="1665800"/>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000000"/>
                </a:solidFill>
                <a:latin typeface="Arial Black"/>
                <a:ea typeface="Arial Black"/>
                <a:cs typeface="Arial Black"/>
                <a:sym typeface="Arial Black"/>
              </a:rPr>
              <a:t>SARA MODEL</a:t>
            </a:r>
            <a:endParaRPr sz="2800" b="0" i="0" u="none" strike="noStrike" cap="none">
              <a:solidFill>
                <a:srgbClr val="000000"/>
              </a:solidFill>
              <a:latin typeface="Arial Black"/>
              <a:ea typeface="Arial Black"/>
              <a:cs typeface="Arial Black"/>
              <a:sym typeface="Arial Black"/>
            </a:endParaRPr>
          </a:p>
        </p:txBody>
      </p:sp>
      <p:sp>
        <p:nvSpPr>
          <p:cNvPr id="138" name="Google Shape;138;p9"/>
          <p:cNvSpPr txBox="1"/>
          <p:nvPr/>
        </p:nvSpPr>
        <p:spPr>
          <a:xfrm>
            <a:off x="1920300" y="6353500"/>
            <a:ext cx="5303400" cy="36930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Arial"/>
                <a:ea typeface="Arial"/>
                <a:cs typeface="Arial"/>
                <a:sym typeface="Arial"/>
                <a:hlinkClick r:id="rId3"/>
              </a:rPr>
              <a:t>Link to SARA Model</a:t>
            </a:r>
            <a:r>
              <a:rPr lang="en" sz="1200" b="0" i="0" u="none" strike="noStrike" cap="none">
                <a:solidFill>
                  <a:srgbClr val="000000"/>
                </a:solidFill>
                <a:latin typeface="Arial"/>
                <a:ea typeface="Arial"/>
                <a:cs typeface="Arial"/>
                <a:sym typeface="Arial"/>
              </a:rPr>
              <a:t>   		</a:t>
            </a:r>
            <a:r>
              <a:rPr lang="en" sz="1200" b="0" i="0" u="sng" strike="noStrike" cap="none">
                <a:solidFill>
                  <a:schemeClr val="hlink"/>
                </a:solidFill>
                <a:latin typeface="Arial"/>
                <a:ea typeface="Arial"/>
                <a:cs typeface="Arial"/>
                <a:sym typeface="Arial"/>
                <a:hlinkClick r:id="rId4"/>
              </a:rPr>
              <a:t>SARA Training Alerts &amp; Reminders</a:t>
            </a:r>
            <a:endParaRPr sz="1200" b="0" i="0" u="none" strike="noStrike" cap="none">
              <a:solidFill>
                <a:srgbClr val="000000"/>
              </a:solidFill>
              <a:latin typeface="Arial"/>
              <a:ea typeface="Arial"/>
              <a:cs typeface="Arial"/>
              <a:sym typeface="Arial"/>
            </a:endParaRPr>
          </a:p>
        </p:txBody>
      </p:sp>
      <p:sp>
        <p:nvSpPr>
          <p:cNvPr id="139" name="Google Shape;139;p9"/>
          <p:cNvSpPr/>
          <p:nvPr/>
        </p:nvSpPr>
        <p:spPr>
          <a:xfrm>
            <a:off x="8015850" y="3711050"/>
            <a:ext cx="400800" cy="252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 name="Google Shape;140;p9"/>
          <p:cNvPicPr preferRelativeResize="0"/>
          <p:nvPr/>
        </p:nvPicPr>
        <p:blipFill>
          <a:blip r:embed="rId5">
            <a:alphaModFix/>
          </a:blip>
          <a:stretch>
            <a:fillRect/>
          </a:stretch>
        </p:blipFill>
        <p:spPr>
          <a:xfrm>
            <a:off x="0" y="1455300"/>
            <a:ext cx="9144000" cy="53949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10"/>
          <p:cNvPicPr preferRelativeResize="0"/>
          <p:nvPr/>
        </p:nvPicPr>
        <p:blipFill>
          <a:blip r:embed="rId3">
            <a:alphaModFix/>
          </a:blip>
          <a:stretch>
            <a:fillRect/>
          </a:stretch>
        </p:blipFill>
        <p:spPr>
          <a:xfrm>
            <a:off x="0" y="1785950"/>
            <a:ext cx="9144000" cy="4776225"/>
          </a:xfrm>
          <a:prstGeom prst="rect">
            <a:avLst/>
          </a:prstGeom>
          <a:noFill/>
          <a:ln>
            <a:noFill/>
          </a:ln>
        </p:spPr>
      </p:pic>
      <p:cxnSp>
        <p:nvCxnSpPr>
          <p:cNvPr id="146" name="Google Shape;146;p10"/>
          <p:cNvCxnSpPr/>
          <p:nvPr/>
        </p:nvCxnSpPr>
        <p:spPr>
          <a:xfrm>
            <a:off x="506025" y="3452825"/>
            <a:ext cx="6280500" cy="15000"/>
          </a:xfrm>
          <a:prstGeom prst="straightConnector1">
            <a:avLst/>
          </a:prstGeom>
          <a:noFill/>
          <a:ln w="19050" cap="flat" cmpd="sng">
            <a:solidFill>
              <a:srgbClr val="FF0000"/>
            </a:solidFill>
            <a:prstDash val="solid"/>
            <a:round/>
            <a:headEnd type="none" w="med" len="med"/>
            <a:tailEnd type="none" w="med" len="med"/>
          </a:ln>
        </p:spPr>
      </p:cxnSp>
      <p:cxnSp>
        <p:nvCxnSpPr>
          <p:cNvPr id="147" name="Google Shape;147;p10"/>
          <p:cNvCxnSpPr/>
          <p:nvPr/>
        </p:nvCxnSpPr>
        <p:spPr>
          <a:xfrm>
            <a:off x="3473700" y="4911325"/>
            <a:ext cx="1098300" cy="15000"/>
          </a:xfrm>
          <a:prstGeom prst="straightConnector1">
            <a:avLst/>
          </a:prstGeom>
          <a:noFill/>
          <a:ln w="19050" cap="flat" cmpd="sng">
            <a:solidFill>
              <a:srgbClr val="FF0000"/>
            </a:solidFill>
            <a:prstDash val="solid"/>
            <a:round/>
            <a:headEnd type="none" w="med" len="med"/>
            <a:tailEnd type="none" w="med" len="med"/>
          </a:ln>
        </p:spPr>
      </p:cxnSp>
      <p:sp>
        <p:nvSpPr>
          <p:cNvPr id="148" name="Google Shape;148;p10"/>
          <p:cNvSpPr txBox="1"/>
          <p:nvPr/>
        </p:nvSpPr>
        <p:spPr>
          <a:xfrm>
            <a:off x="5223875" y="4509475"/>
            <a:ext cx="3586800" cy="2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FF0000"/>
                </a:solidFill>
              </a:rPr>
              <a:t>Clear on what the problem is and sites data source</a:t>
            </a:r>
            <a:r>
              <a:rPr lang="en" sz="1800">
                <a:solidFill>
                  <a:schemeClr val="dk2"/>
                </a:solidFill>
              </a:rPr>
              <a:t>. </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p:nvPr/>
        </p:nvSpPr>
        <p:spPr>
          <a:xfrm>
            <a:off x="583650" y="1649525"/>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100" b="0" i="0" u="none" strike="noStrike" cap="none">
              <a:solidFill>
                <a:srgbClr val="000000"/>
              </a:solidFill>
              <a:latin typeface="Arial Black"/>
              <a:ea typeface="Arial Black"/>
              <a:cs typeface="Arial Black"/>
              <a:sym typeface="Arial Black"/>
            </a:endParaRPr>
          </a:p>
        </p:txBody>
      </p:sp>
      <p:pic>
        <p:nvPicPr>
          <p:cNvPr id="154" name="Google Shape;154;p11"/>
          <p:cNvPicPr preferRelativeResize="0"/>
          <p:nvPr/>
        </p:nvPicPr>
        <p:blipFill>
          <a:blip r:embed="rId3">
            <a:alphaModFix/>
          </a:blip>
          <a:stretch>
            <a:fillRect/>
          </a:stretch>
        </p:blipFill>
        <p:spPr>
          <a:xfrm>
            <a:off x="0" y="1649525"/>
            <a:ext cx="9144001" cy="5065224"/>
          </a:xfrm>
          <a:prstGeom prst="rect">
            <a:avLst/>
          </a:prstGeom>
          <a:noFill/>
          <a:ln>
            <a:noFill/>
          </a:ln>
        </p:spPr>
      </p:pic>
      <p:cxnSp>
        <p:nvCxnSpPr>
          <p:cNvPr id="155" name="Google Shape;155;p11"/>
          <p:cNvCxnSpPr/>
          <p:nvPr/>
        </p:nvCxnSpPr>
        <p:spPr>
          <a:xfrm flipH="1">
            <a:off x="2559900" y="2530075"/>
            <a:ext cx="1592400" cy="241200"/>
          </a:xfrm>
          <a:prstGeom prst="straightConnector1">
            <a:avLst/>
          </a:prstGeom>
          <a:noFill/>
          <a:ln w="28575" cap="flat" cmpd="sng">
            <a:solidFill>
              <a:srgbClr val="FF0000"/>
            </a:solidFill>
            <a:prstDash val="solid"/>
            <a:round/>
            <a:headEnd type="none" w="med" len="med"/>
            <a:tailEnd type="triangle" w="med" len="med"/>
          </a:ln>
        </p:spPr>
      </p:cxnSp>
      <p:sp>
        <p:nvSpPr>
          <p:cNvPr id="156" name="Google Shape;156;p11"/>
          <p:cNvSpPr txBox="1"/>
          <p:nvPr/>
        </p:nvSpPr>
        <p:spPr>
          <a:xfrm>
            <a:off x="4152300" y="2265125"/>
            <a:ext cx="1309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the “why”</a:t>
            </a:r>
            <a:endParaRPr sz="1800">
              <a:solidFill>
                <a:srgbClr val="FF0000"/>
              </a:solidFill>
            </a:endParaRPr>
          </a:p>
        </p:txBody>
      </p:sp>
      <p:sp>
        <p:nvSpPr>
          <p:cNvPr id="157" name="Google Shape;157;p11"/>
          <p:cNvSpPr txBox="1"/>
          <p:nvPr/>
        </p:nvSpPr>
        <p:spPr>
          <a:xfrm>
            <a:off x="5536400" y="4122550"/>
            <a:ext cx="3423000" cy="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0000"/>
                </a:solidFill>
              </a:rPr>
              <a:t>Answers “why” the problem exists</a:t>
            </a:r>
            <a:endParaRPr sz="1600">
              <a:solidFill>
                <a:srgbClr val="FF0000"/>
              </a:solidFill>
            </a:endParaRPr>
          </a:p>
        </p:txBody>
      </p:sp>
      <p:sp>
        <p:nvSpPr>
          <p:cNvPr id="158" name="Google Shape;158;p11"/>
          <p:cNvSpPr txBox="1"/>
          <p:nvPr/>
        </p:nvSpPr>
        <p:spPr>
          <a:xfrm>
            <a:off x="6146600" y="5610825"/>
            <a:ext cx="2812800" cy="2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Answers what to do</a:t>
            </a:r>
            <a:endParaRPr sz="18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8128dbfe3b_0_224"/>
          <p:cNvSpPr txBox="1"/>
          <p:nvPr/>
        </p:nvSpPr>
        <p:spPr>
          <a:xfrm>
            <a:off x="583650" y="1649525"/>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100" b="0" i="0" u="none" strike="noStrike" cap="none">
              <a:solidFill>
                <a:srgbClr val="000000"/>
              </a:solidFill>
              <a:latin typeface="Arial Black"/>
              <a:ea typeface="Arial Black"/>
              <a:cs typeface="Arial Black"/>
              <a:sym typeface="Arial Black"/>
            </a:endParaRPr>
          </a:p>
        </p:txBody>
      </p:sp>
      <p:pic>
        <p:nvPicPr>
          <p:cNvPr id="164" name="Google Shape;164;g28128dbfe3b_0_224"/>
          <p:cNvPicPr preferRelativeResize="0"/>
          <p:nvPr/>
        </p:nvPicPr>
        <p:blipFill>
          <a:blip r:embed="rId3">
            <a:alphaModFix/>
          </a:blip>
          <a:stretch>
            <a:fillRect/>
          </a:stretch>
        </p:blipFill>
        <p:spPr>
          <a:xfrm>
            <a:off x="-59550" y="1649525"/>
            <a:ext cx="9005300" cy="5156350"/>
          </a:xfrm>
          <a:prstGeom prst="rect">
            <a:avLst/>
          </a:prstGeom>
          <a:noFill/>
          <a:ln>
            <a:noFill/>
          </a:ln>
        </p:spPr>
      </p:pic>
      <p:cxnSp>
        <p:nvCxnSpPr>
          <p:cNvPr id="165" name="Google Shape;165;g28128dbfe3b_0_224"/>
          <p:cNvCxnSpPr/>
          <p:nvPr/>
        </p:nvCxnSpPr>
        <p:spPr>
          <a:xfrm>
            <a:off x="967375" y="3244450"/>
            <a:ext cx="1250100" cy="15000"/>
          </a:xfrm>
          <a:prstGeom prst="straightConnector1">
            <a:avLst/>
          </a:prstGeom>
          <a:noFill/>
          <a:ln w="28575" cap="flat" cmpd="sng">
            <a:solidFill>
              <a:srgbClr val="FF0000"/>
            </a:solidFill>
            <a:prstDash val="solid"/>
            <a:round/>
            <a:headEnd type="none" w="med" len="med"/>
            <a:tailEnd type="none" w="med" len="med"/>
          </a:ln>
        </p:spPr>
      </p:cxnSp>
      <p:cxnSp>
        <p:nvCxnSpPr>
          <p:cNvPr id="166" name="Google Shape;166;g28128dbfe3b_0_224"/>
          <p:cNvCxnSpPr/>
          <p:nvPr/>
        </p:nvCxnSpPr>
        <p:spPr>
          <a:xfrm>
            <a:off x="3363525" y="4762500"/>
            <a:ext cx="3006300" cy="0"/>
          </a:xfrm>
          <a:prstGeom prst="straightConnector1">
            <a:avLst/>
          </a:prstGeom>
          <a:noFill/>
          <a:ln w="28575" cap="flat" cmpd="sng">
            <a:solidFill>
              <a:srgbClr val="FF0000"/>
            </a:solidFill>
            <a:prstDash val="solid"/>
            <a:round/>
            <a:headEnd type="none" w="med" len="med"/>
            <a:tailEnd type="none" w="med" len="med"/>
          </a:ln>
        </p:spPr>
      </p:cxnSp>
      <p:sp>
        <p:nvSpPr>
          <p:cNvPr id="167" name="Google Shape;167;g28128dbfe3b_0_224"/>
          <p:cNvSpPr txBox="1"/>
          <p:nvPr/>
        </p:nvSpPr>
        <p:spPr>
          <a:xfrm>
            <a:off x="4985750" y="505475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Answering: Who, What, When, Where, How </a:t>
            </a:r>
            <a:endParaRPr/>
          </a:p>
        </p:txBody>
      </p:sp>
      <p:cxnSp>
        <p:nvCxnSpPr>
          <p:cNvPr id="168" name="Google Shape;168;g28128dbfe3b_0_224"/>
          <p:cNvCxnSpPr/>
          <p:nvPr/>
        </p:nvCxnSpPr>
        <p:spPr>
          <a:xfrm flipH="1">
            <a:off x="4301150" y="5362550"/>
            <a:ext cx="684600" cy="2184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8128dbfe3b_0_230"/>
          <p:cNvSpPr txBox="1"/>
          <p:nvPr/>
        </p:nvSpPr>
        <p:spPr>
          <a:xfrm>
            <a:off x="583650" y="1649525"/>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100" b="0" i="0" u="none" strike="noStrike" cap="none">
              <a:solidFill>
                <a:srgbClr val="000000"/>
              </a:solidFill>
              <a:latin typeface="Arial Black"/>
              <a:ea typeface="Arial Black"/>
              <a:cs typeface="Arial Black"/>
              <a:sym typeface="Arial Black"/>
            </a:endParaRPr>
          </a:p>
        </p:txBody>
      </p:sp>
      <p:pic>
        <p:nvPicPr>
          <p:cNvPr id="174" name="Google Shape;174;g28128dbfe3b_0_230"/>
          <p:cNvPicPr preferRelativeResize="0"/>
          <p:nvPr/>
        </p:nvPicPr>
        <p:blipFill>
          <a:blip r:embed="rId3">
            <a:alphaModFix/>
          </a:blip>
          <a:stretch>
            <a:fillRect/>
          </a:stretch>
        </p:blipFill>
        <p:spPr>
          <a:xfrm>
            <a:off x="0" y="1683900"/>
            <a:ext cx="9033874" cy="5174099"/>
          </a:xfrm>
          <a:prstGeom prst="rect">
            <a:avLst/>
          </a:prstGeom>
          <a:noFill/>
          <a:ln w="28575" cap="flat" cmpd="sng">
            <a:solidFill>
              <a:srgbClr val="595959"/>
            </a:solidFill>
            <a:prstDash val="solid"/>
            <a:round/>
            <a:headEnd type="none" w="sm" len="sm"/>
            <a:tailEnd type="none" w="sm" len="sm"/>
          </a:ln>
        </p:spPr>
      </p:pic>
      <p:cxnSp>
        <p:nvCxnSpPr>
          <p:cNvPr id="175" name="Google Shape;175;g28128dbfe3b_0_230"/>
          <p:cNvCxnSpPr/>
          <p:nvPr/>
        </p:nvCxnSpPr>
        <p:spPr>
          <a:xfrm>
            <a:off x="3765350" y="3155150"/>
            <a:ext cx="1800900" cy="15000"/>
          </a:xfrm>
          <a:prstGeom prst="straightConnector1">
            <a:avLst/>
          </a:prstGeom>
          <a:noFill/>
          <a:ln w="28575" cap="flat" cmpd="sng">
            <a:solidFill>
              <a:srgbClr val="FF0000"/>
            </a:solidFill>
            <a:prstDash val="solid"/>
            <a:round/>
            <a:headEnd type="none" w="med" len="med"/>
            <a:tailEnd type="none" w="med" len="med"/>
          </a:ln>
        </p:spPr>
      </p:cxnSp>
      <p:cxnSp>
        <p:nvCxnSpPr>
          <p:cNvPr id="176" name="Google Shape;176;g28128dbfe3b_0_230"/>
          <p:cNvCxnSpPr/>
          <p:nvPr/>
        </p:nvCxnSpPr>
        <p:spPr>
          <a:xfrm>
            <a:off x="2812850" y="5387575"/>
            <a:ext cx="4092900" cy="15000"/>
          </a:xfrm>
          <a:prstGeom prst="straightConnector1">
            <a:avLst/>
          </a:prstGeom>
          <a:noFill/>
          <a:ln w="28575" cap="flat" cmpd="sng">
            <a:solidFill>
              <a:srgbClr val="FF0000"/>
            </a:solidFill>
            <a:prstDash val="solid"/>
            <a:round/>
            <a:headEnd type="none" w="med" len="med"/>
            <a:tailEnd type="none" w="med" len="med"/>
          </a:ln>
        </p:spPr>
      </p:cxnSp>
      <p:sp>
        <p:nvSpPr>
          <p:cNvPr id="177" name="Google Shape;177;g28128dbfe3b_0_230"/>
          <p:cNvSpPr txBox="1"/>
          <p:nvPr/>
        </p:nvSpPr>
        <p:spPr>
          <a:xfrm>
            <a:off x="3586775" y="4316000"/>
            <a:ext cx="3184800" cy="34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Measurable outcomes with how they will be measured</a:t>
            </a:r>
            <a:endParaRPr sz="18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3"/>
          <p:cNvSpPr txBox="1"/>
          <p:nvPr/>
        </p:nvSpPr>
        <p:spPr>
          <a:xfrm>
            <a:off x="238125" y="1741300"/>
            <a:ext cx="8811000" cy="361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u="sng">
                <a:solidFill>
                  <a:srgbClr val="0E101A"/>
                </a:solidFill>
              </a:rPr>
              <a:t>Feedback from application example: </a:t>
            </a:r>
            <a:endParaRPr sz="1800" b="1" u="sng">
              <a:solidFill>
                <a:srgbClr val="0E101A"/>
              </a:solidFill>
            </a:endParaRPr>
          </a:p>
          <a:p>
            <a:pPr marL="0" lvl="0" indent="0" algn="l" rtl="0">
              <a:lnSpc>
                <a:spcPct val="115000"/>
              </a:lnSpc>
              <a:spcBef>
                <a:spcPts val="0"/>
              </a:spcBef>
              <a:spcAft>
                <a:spcPts val="0"/>
              </a:spcAft>
              <a:buNone/>
            </a:pPr>
            <a:endParaRPr sz="1800" u="sng">
              <a:solidFill>
                <a:srgbClr val="0E101A"/>
              </a:solidFill>
            </a:endParaRPr>
          </a:p>
          <a:p>
            <a:pPr marL="457200" lvl="0" indent="-330200" algn="l" rtl="0">
              <a:lnSpc>
                <a:spcPct val="115000"/>
              </a:lnSpc>
              <a:spcBef>
                <a:spcPts val="0"/>
              </a:spcBef>
              <a:spcAft>
                <a:spcPts val="0"/>
              </a:spcAft>
              <a:buClr>
                <a:srgbClr val="0E101A"/>
              </a:buClr>
              <a:buSzPts val="1600"/>
              <a:buChar char="●"/>
            </a:pPr>
            <a:r>
              <a:rPr lang="en" sz="1600">
                <a:solidFill>
                  <a:srgbClr val="0E101A"/>
                </a:solidFill>
              </a:rPr>
              <a:t>The application was straightforward and to the point. </a:t>
            </a:r>
            <a:endParaRPr sz="1600">
              <a:solidFill>
                <a:srgbClr val="0E101A"/>
              </a:solidFill>
            </a:endParaRPr>
          </a:p>
          <a:p>
            <a:pPr marL="457200" lvl="0" indent="-330200" algn="l" rtl="0">
              <a:lnSpc>
                <a:spcPct val="115000"/>
              </a:lnSpc>
              <a:spcBef>
                <a:spcPts val="0"/>
              </a:spcBef>
              <a:spcAft>
                <a:spcPts val="0"/>
              </a:spcAft>
              <a:buClr>
                <a:srgbClr val="0E101A"/>
              </a:buClr>
              <a:buSzPts val="1600"/>
              <a:buChar char="●"/>
            </a:pPr>
            <a:r>
              <a:rPr lang="en" sz="1600">
                <a:solidFill>
                  <a:srgbClr val="0E101A"/>
                </a:solidFill>
              </a:rPr>
              <a:t>Scanning- Need to cite sources. </a:t>
            </a:r>
            <a:endParaRPr sz="1600">
              <a:solidFill>
                <a:srgbClr val="0E101A"/>
              </a:solidFill>
            </a:endParaRPr>
          </a:p>
          <a:p>
            <a:pPr marL="457200" lvl="0" indent="-330200" algn="l" rtl="0">
              <a:lnSpc>
                <a:spcPct val="115000"/>
              </a:lnSpc>
              <a:spcBef>
                <a:spcPts val="0"/>
              </a:spcBef>
              <a:spcAft>
                <a:spcPts val="0"/>
              </a:spcAft>
              <a:buClr>
                <a:srgbClr val="0E101A"/>
              </a:buClr>
              <a:buSzPts val="1600"/>
              <a:buChar char="●"/>
            </a:pPr>
            <a:r>
              <a:rPr lang="en" sz="1600">
                <a:solidFill>
                  <a:srgbClr val="0E101A"/>
                </a:solidFill>
              </a:rPr>
              <a:t>Analysis- Able to identify the why, could have included more narrative when talking about direct exposure to gun violence with storage rates. Is it the lack of education of gun safety?</a:t>
            </a:r>
            <a:endParaRPr sz="1600">
              <a:solidFill>
                <a:srgbClr val="0E101A"/>
              </a:solidFill>
            </a:endParaRPr>
          </a:p>
          <a:p>
            <a:pPr marL="457200" lvl="0" indent="-330200" algn="l" rtl="0">
              <a:lnSpc>
                <a:spcPct val="115000"/>
              </a:lnSpc>
              <a:spcBef>
                <a:spcPts val="0"/>
              </a:spcBef>
              <a:spcAft>
                <a:spcPts val="0"/>
              </a:spcAft>
              <a:buClr>
                <a:srgbClr val="0E101A"/>
              </a:buClr>
              <a:buSzPts val="1600"/>
              <a:buChar char="●"/>
            </a:pPr>
            <a:r>
              <a:rPr lang="en" sz="1600">
                <a:solidFill>
                  <a:srgbClr val="0E101A"/>
                </a:solidFill>
              </a:rPr>
              <a:t>Response- Who, What, When, Where, How, Why- provided good details and directly how they were going to solve in the scanning section. </a:t>
            </a:r>
            <a:endParaRPr sz="1600">
              <a:solidFill>
                <a:srgbClr val="0E101A"/>
              </a:solidFill>
            </a:endParaRPr>
          </a:p>
          <a:p>
            <a:pPr marL="457200" lvl="0" indent="-330200" algn="l" rtl="0">
              <a:lnSpc>
                <a:spcPct val="115000"/>
              </a:lnSpc>
              <a:spcBef>
                <a:spcPts val="0"/>
              </a:spcBef>
              <a:spcAft>
                <a:spcPts val="0"/>
              </a:spcAft>
              <a:buClr>
                <a:srgbClr val="0E101A"/>
              </a:buClr>
              <a:buSzPts val="1600"/>
              <a:buChar char="●"/>
            </a:pPr>
            <a:r>
              <a:rPr lang="en" sz="1600">
                <a:solidFill>
                  <a:srgbClr val="0E101A"/>
                </a:solidFill>
              </a:rPr>
              <a:t>Assessment- Add another metric: this would include post-grant term follow-up, post 6 months, check-in with participants. </a:t>
            </a:r>
            <a:endParaRPr sz="1600">
              <a:solidFill>
                <a:srgbClr val="0E101A"/>
              </a:solidFill>
            </a:endParaRPr>
          </a:p>
          <a:p>
            <a:pPr marL="457200" lvl="0" indent="0" algn="l" rtl="0">
              <a:lnSpc>
                <a:spcPct val="115000"/>
              </a:lnSpc>
              <a:spcBef>
                <a:spcPts val="0"/>
              </a:spcBef>
              <a:spcAft>
                <a:spcPts val="0"/>
              </a:spcAft>
              <a:buNone/>
            </a:pPr>
            <a:endParaRPr sz="1600">
              <a:solidFill>
                <a:srgbClr val="0E101A"/>
              </a:solidFill>
            </a:endParaRPr>
          </a:p>
          <a:p>
            <a:pPr marL="0" lvl="0" indent="0" algn="l" rtl="0">
              <a:lnSpc>
                <a:spcPct val="115000"/>
              </a:lnSpc>
              <a:spcBef>
                <a:spcPts val="0"/>
              </a:spcBef>
              <a:spcAft>
                <a:spcPts val="0"/>
              </a:spcAft>
              <a:buNone/>
            </a:pPr>
            <a:r>
              <a:rPr lang="en" sz="1600">
                <a:solidFill>
                  <a:srgbClr val="0E101A"/>
                </a:solidFill>
              </a:rPr>
              <a:t>General thoughts to be thinking: How will you know your project will be successful? </a:t>
            </a:r>
            <a:endParaRPr sz="1600">
              <a:solidFill>
                <a:srgbClr val="0E101A"/>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4"/>
          <p:cNvSpPr txBox="1"/>
          <p:nvPr/>
        </p:nvSpPr>
        <p:spPr>
          <a:xfrm>
            <a:off x="583650" y="1644150"/>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b="0" i="0" u="none" strike="noStrike" cap="none">
                <a:solidFill>
                  <a:srgbClr val="000000"/>
                </a:solidFill>
                <a:latin typeface="Arial Black"/>
                <a:ea typeface="Arial Black"/>
                <a:cs typeface="Arial Black"/>
                <a:sym typeface="Arial Black"/>
              </a:rPr>
              <a:t>Measurable Outcomes</a:t>
            </a:r>
            <a:endParaRPr sz="1800" b="0" i="0" u="none" strike="noStrike" cap="none">
              <a:solidFill>
                <a:srgbClr val="000000"/>
              </a:solidFill>
              <a:latin typeface="Arial Black"/>
              <a:ea typeface="Arial Black"/>
              <a:cs typeface="Arial Black"/>
              <a:sym typeface="Arial Black"/>
            </a:endParaRPr>
          </a:p>
        </p:txBody>
      </p:sp>
      <p:sp>
        <p:nvSpPr>
          <p:cNvPr id="188" name="Google Shape;188;p14"/>
          <p:cNvSpPr txBox="1"/>
          <p:nvPr/>
        </p:nvSpPr>
        <p:spPr>
          <a:xfrm>
            <a:off x="4991332" y="2259743"/>
            <a:ext cx="4029900" cy="4941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222222"/>
                </a:solidFill>
                <a:latin typeface="Arial"/>
                <a:ea typeface="Arial"/>
                <a:cs typeface="Arial"/>
                <a:sym typeface="Arial"/>
              </a:rPr>
              <a:t>Boys and Girls Club of Greater Cincinnati's measurable outcomes:</a:t>
            </a:r>
            <a:endParaRPr/>
          </a:p>
          <a:p>
            <a:pPr marL="0" marR="0" lvl="0" indent="0" algn="l" rtl="0">
              <a:lnSpc>
                <a:spcPct val="100000"/>
              </a:lnSpc>
              <a:spcBef>
                <a:spcPts val="0"/>
              </a:spcBef>
              <a:spcAft>
                <a:spcPts val="0"/>
              </a:spcAft>
              <a:buNone/>
            </a:pPr>
            <a:r>
              <a:rPr lang="en" sz="1600" b="0" i="0" u="none" strike="noStrike" cap="none">
                <a:solidFill>
                  <a:srgbClr val="222222"/>
                </a:solidFill>
                <a:latin typeface="Arial"/>
                <a:ea typeface="Arial"/>
                <a:cs typeface="Arial"/>
                <a:sym typeface="Arial"/>
              </a:rPr>
              <a:t>Host two 2024 summer clean-up volunteer opportunities (40-50 BGCGC teens participating in two 3-hour events). Teens work alongside community volunteers (Fidelity and KCB) in Avondale and Price Hill – neighborhoods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600" b="0" i="0" u="none" strike="noStrike" cap="none">
                <a:solidFill>
                  <a:srgbClr val="222222"/>
                </a:solidFill>
                <a:latin typeface="Arial"/>
                <a:ea typeface="Arial"/>
                <a:cs typeface="Arial"/>
                <a:sym typeface="Arial"/>
              </a:rPr>
              <a:t>that experience litter, over growth and invasives.</a:t>
            </a:r>
            <a:endParaRPr/>
          </a:p>
          <a:p>
            <a:pPr marL="0" marR="0" lvl="0" indent="0" algn="l" rtl="0">
              <a:lnSpc>
                <a:spcPct val="100000"/>
              </a:lnSpc>
              <a:spcBef>
                <a:spcPts val="0"/>
              </a:spcBef>
              <a:spcAft>
                <a:spcPts val="0"/>
              </a:spcAft>
              <a:buNone/>
            </a:pPr>
            <a:r>
              <a:rPr lang="en" sz="1600" b="0" i="0" u="none" strike="noStrike" cap="none">
                <a:solidFill>
                  <a:srgbClr val="222222"/>
                </a:solidFill>
                <a:latin typeface="Arial"/>
                <a:ea typeface="Arial"/>
                <a:cs typeface="Arial"/>
                <a:sym typeface="Arial"/>
              </a:rPr>
              <a:t>Long-term, these activities will continue to build safety, as at least 75% of</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600" b="0" i="0" u="none" strike="noStrike" cap="none">
                <a:solidFill>
                  <a:srgbClr val="222222"/>
                </a:solidFill>
                <a:latin typeface="Arial"/>
                <a:ea typeface="Arial"/>
                <a:cs typeface="Arial"/>
                <a:sym typeface="Arial"/>
              </a:rPr>
              <a:t>summer campers continue as year-round Club members. Additionally,</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600" b="0" i="0" u="none" strike="noStrike" cap="none">
                <a:solidFill>
                  <a:srgbClr val="222222"/>
                </a:solidFill>
                <a:latin typeface="Arial"/>
                <a:ea typeface="Arial"/>
                <a:cs typeface="Arial"/>
                <a:sym typeface="Arial"/>
              </a:rPr>
              <a:t>BGCGC teens will visit clean-ups sites monthly year-round, further building</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600" b="0" i="0" u="none" strike="noStrike" cap="none">
                <a:solidFill>
                  <a:srgbClr val="222222"/>
                </a:solidFill>
                <a:latin typeface="Arial"/>
                <a:ea typeface="Arial"/>
                <a:cs typeface="Arial"/>
                <a:sym typeface="Arial"/>
              </a:rPr>
              <a:t>community pride.</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rgbClr val="222222"/>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pic>
        <p:nvPicPr>
          <p:cNvPr id="189" name="Google Shape;189;p14" descr="A group of people standing in front of a building&#10;&#10;Description automatically generated"/>
          <p:cNvPicPr preferRelativeResize="0"/>
          <p:nvPr/>
        </p:nvPicPr>
        <p:blipFill rotWithShape="1">
          <a:blip r:embed="rId3">
            <a:alphaModFix/>
          </a:blip>
          <a:srcRect l="628" t="11714" r="314" b="-418"/>
          <a:stretch/>
        </p:blipFill>
        <p:spPr>
          <a:xfrm>
            <a:off x="155175" y="2259750"/>
            <a:ext cx="4745873" cy="3187348"/>
          </a:xfrm>
          <a:prstGeom prst="rect">
            <a:avLst/>
          </a:prstGeom>
          <a:noFill/>
          <a:ln>
            <a:noFill/>
          </a:ln>
        </p:spPr>
      </p:pic>
      <p:sp>
        <p:nvSpPr>
          <p:cNvPr id="190" name="Google Shape;190;p14"/>
          <p:cNvSpPr txBox="1"/>
          <p:nvPr/>
        </p:nvSpPr>
        <p:spPr>
          <a:xfrm>
            <a:off x="272425" y="5523450"/>
            <a:ext cx="46287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Keep Cincinnati Beautiful's Education and Youth Programming Team with Boys and Girls Club of Greater Cincinnati and Fidelity at South Avondale Elementary in July 2024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5"/>
          <p:cNvSpPr txBox="1">
            <a:spLocks noGrp="1"/>
          </p:cNvSpPr>
          <p:nvPr>
            <p:ph type="body" idx="1"/>
          </p:nvPr>
        </p:nvSpPr>
        <p:spPr>
          <a:xfrm>
            <a:off x="1003116" y="1715778"/>
            <a:ext cx="7141500" cy="635100"/>
          </a:xfrm>
          <a:prstGeom prst="rect">
            <a:avLst/>
          </a:prstGeom>
          <a:noFill/>
          <a:ln>
            <a:noFill/>
          </a:ln>
        </p:spPr>
        <p:txBody>
          <a:bodyPr spcFirstLastPara="1" wrap="square" lIns="91425" tIns="45700" rIns="91425" bIns="45700" anchor="t" anchorCtr="0">
            <a:noAutofit/>
          </a:bodyPr>
          <a:lstStyle/>
          <a:p>
            <a:pPr marL="457200" lvl="0" indent="-228600" algn="ctr" rtl="0">
              <a:lnSpc>
                <a:spcPct val="115000"/>
              </a:lnSpc>
              <a:spcBef>
                <a:spcPts val="640"/>
              </a:spcBef>
              <a:spcAft>
                <a:spcPts val="0"/>
              </a:spcAft>
              <a:buSzPts val="3200"/>
              <a:buNone/>
            </a:pPr>
            <a:r>
              <a:rPr lang="en" b="1">
                <a:solidFill>
                  <a:schemeClr val="dk1"/>
                </a:solidFill>
              </a:rPr>
              <a:t>Measurable Outcomes Cont. </a:t>
            </a:r>
            <a:endParaRPr sz="1200"/>
          </a:p>
        </p:txBody>
      </p:sp>
      <p:sp>
        <p:nvSpPr>
          <p:cNvPr id="196" name="Google Shape;196;p15"/>
          <p:cNvSpPr txBox="1">
            <a:spLocks noGrp="1"/>
          </p:cNvSpPr>
          <p:nvPr>
            <p:ph type="body" idx="2"/>
          </p:nvPr>
        </p:nvSpPr>
        <p:spPr>
          <a:xfrm>
            <a:off x="284550" y="2059250"/>
            <a:ext cx="8704800" cy="4338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 sz="1700">
                <a:solidFill>
                  <a:srgbClr val="222222"/>
                </a:solidFill>
              </a:rPr>
              <a:t>Boys and Girls Club of Greater Cincinnati's May 2024 Grant: $9,167</a:t>
            </a:r>
            <a:endParaRPr sz="1700">
              <a:solidFill>
                <a:srgbClr val="000000"/>
              </a:solidFill>
            </a:endParaRPr>
          </a:p>
          <a:p>
            <a:pPr marL="0" lvl="0" indent="0" algn="l" rtl="0">
              <a:lnSpc>
                <a:spcPct val="100000"/>
              </a:lnSpc>
              <a:spcBef>
                <a:spcPts val="0"/>
              </a:spcBef>
              <a:spcAft>
                <a:spcPts val="0"/>
              </a:spcAft>
              <a:buSzPts val="2800"/>
              <a:buNone/>
            </a:pPr>
            <a:endParaRPr sz="1700">
              <a:solidFill>
                <a:srgbClr val="222222"/>
              </a:solidFill>
            </a:endParaRPr>
          </a:p>
          <a:p>
            <a:pPr marL="285750" lvl="0" indent="-279400" algn="l" rtl="0">
              <a:lnSpc>
                <a:spcPct val="100000"/>
              </a:lnSpc>
              <a:spcBef>
                <a:spcPts val="0"/>
              </a:spcBef>
              <a:spcAft>
                <a:spcPts val="0"/>
              </a:spcAft>
              <a:buSzPts val="2700"/>
              <a:buChar char="•"/>
            </a:pPr>
            <a:r>
              <a:rPr lang="en" sz="1700">
                <a:solidFill>
                  <a:srgbClr val="222222"/>
                </a:solidFill>
              </a:rPr>
              <a:t>Host</a:t>
            </a:r>
            <a:r>
              <a:rPr lang="en" sz="1700">
                <a:solidFill>
                  <a:srgbClr val="222222"/>
                </a:solidFill>
                <a:highlight>
                  <a:schemeClr val="accent6"/>
                </a:highlight>
              </a:rPr>
              <a:t> two 2024 summer </a:t>
            </a:r>
            <a:r>
              <a:rPr lang="en" sz="1700">
                <a:solidFill>
                  <a:srgbClr val="222222"/>
                </a:solidFill>
              </a:rPr>
              <a:t>clean-up volunteer opportunities (</a:t>
            </a:r>
            <a:r>
              <a:rPr lang="en" sz="1700">
                <a:solidFill>
                  <a:srgbClr val="222222"/>
                </a:solidFill>
                <a:highlight>
                  <a:schemeClr val="accent6"/>
                </a:highlight>
              </a:rPr>
              <a:t>40-50 BGCGC teens participating in two 3-hour events</a:t>
            </a:r>
            <a:r>
              <a:rPr lang="en" sz="1700">
                <a:solidFill>
                  <a:srgbClr val="222222"/>
                </a:solidFill>
              </a:rPr>
              <a:t>). Teens work alongside community volunteers (Fidelity and KCB) in Avondale and Price Hill – neighborhoods that experience litter, over growth and invasives.</a:t>
            </a:r>
            <a:endParaRPr sz="1700">
              <a:solidFill>
                <a:srgbClr val="000000"/>
              </a:solidFill>
            </a:endParaRPr>
          </a:p>
          <a:p>
            <a:pPr marL="285750" lvl="0" indent="-279400" algn="l" rtl="0">
              <a:lnSpc>
                <a:spcPct val="100000"/>
              </a:lnSpc>
              <a:spcBef>
                <a:spcPts val="0"/>
              </a:spcBef>
              <a:spcAft>
                <a:spcPts val="0"/>
              </a:spcAft>
              <a:buSzPts val="2700"/>
              <a:buChar char="•"/>
            </a:pPr>
            <a:r>
              <a:rPr lang="en" sz="1700">
                <a:solidFill>
                  <a:srgbClr val="222222"/>
                </a:solidFill>
              </a:rPr>
              <a:t>Long-term, these activities will continue to build safety, as </a:t>
            </a:r>
            <a:r>
              <a:rPr lang="en" sz="1700">
                <a:solidFill>
                  <a:srgbClr val="222222"/>
                </a:solidFill>
                <a:highlight>
                  <a:schemeClr val="accent6"/>
                </a:highlight>
              </a:rPr>
              <a:t>at least 75% of summer campers continue as year-round Club members</a:t>
            </a:r>
            <a:r>
              <a:rPr lang="en" sz="1700">
                <a:solidFill>
                  <a:srgbClr val="222222"/>
                </a:solidFill>
              </a:rPr>
              <a:t>. Additionally, BGCGC teens will visit clean-ups sites monthly year-round, further building community pride.</a:t>
            </a:r>
            <a:endParaRPr sz="2700"/>
          </a:p>
          <a:p>
            <a:pPr marL="285750" lvl="0" indent="-107950" algn="l" rtl="0">
              <a:lnSpc>
                <a:spcPct val="100000"/>
              </a:lnSpc>
              <a:spcBef>
                <a:spcPts val="0"/>
              </a:spcBef>
              <a:spcAft>
                <a:spcPts val="0"/>
              </a:spcAft>
              <a:buSzPts val="2800"/>
              <a:buNone/>
            </a:pPr>
            <a:endParaRPr sz="1700">
              <a:solidFill>
                <a:srgbClr val="222222"/>
              </a:solidFill>
            </a:endParaRPr>
          </a:p>
          <a:p>
            <a:pPr marL="0" lvl="0" indent="0" algn="l" rtl="0">
              <a:lnSpc>
                <a:spcPct val="100000"/>
              </a:lnSpc>
              <a:spcBef>
                <a:spcPts val="0"/>
              </a:spcBef>
              <a:spcAft>
                <a:spcPts val="0"/>
              </a:spcAft>
              <a:buSzPts val="2800"/>
              <a:buNone/>
            </a:pPr>
            <a:r>
              <a:rPr lang="en" sz="1700">
                <a:solidFill>
                  <a:srgbClr val="222222"/>
                </a:solidFill>
              </a:rPr>
              <a:t>Feedback: </a:t>
            </a:r>
            <a:endParaRPr sz="2700"/>
          </a:p>
          <a:p>
            <a:pPr marL="285750" lvl="0" indent="-279400" algn="l" rtl="0">
              <a:lnSpc>
                <a:spcPct val="100000"/>
              </a:lnSpc>
              <a:spcBef>
                <a:spcPts val="0"/>
              </a:spcBef>
              <a:spcAft>
                <a:spcPts val="0"/>
              </a:spcAft>
              <a:buSzPts val="2700"/>
              <a:buChar char="•"/>
            </a:pPr>
            <a:r>
              <a:rPr lang="en" sz="1700">
                <a:solidFill>
                  <a:srgbClr val="222222"/>
                </a:solidFill>
              </a:rPr>
              <a:t>Great use of SMART Goals: Specific, Measurable, Achievable, Relevant, Time-Based</a:t>
            </a:r>
            <a:endParaRPr sz="2700"/>
          </a:p>
          <a:p>
            <a:pPr marL="285750" lvl="0" indent="-279400" algn="l" rtl="0">
              <a:lnSpc>
                <a:spcPct val="100000"/>
              </a:lnSpc>
              <a:spcBef>
                <a:spcPts val="0"/>
              </a:spcBef>
              <a:spcAft>
                <a:spcPts val="0"/>
              </a:spcAft>
              <a:buSzPts val="2700"/>
              <a:buChar char="•"/>
            </a:pPr>
            <a:r>
              <a:rPr lang="en" sz="1700">
                <a:solidFill>
                  <a:srgbClr val="222222"/>
                </a:solidFill>
              </a:rPr>
              <a:t>Set a goal for year round monthly clean ups, "we aim to complete 12 monthly clean ups for 2 hours each visit with 6 bags of trash collected each visit for the next 12 months."</a:t>
            </a:r>
            <a:endParaRPr sz="2700"/>
          </a:p>
          <a:p>
            <a:pPr marL="285750" lvl="0" indent="-107950" algn="l" rtl="0">
              <a:lnSpc>
                <a:spcPct val="100000"/>
              </a:lnSpc>
              <a:spcBef>
                <a:spcPts val="0"/>
              </a:spcBef>
              <a:spcAft>
                <a:spcPts val="0"/>
              </a:spcAft>
              <a:buSzPts val="2800"/>
              <a:buNone/>
            </a:pPr>
            <a:endParaRPr sz="1700">
              <a:solidFill>
                <a:srgbClr val="22222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p16"/>
          <p:cNvSpPr txBox="1">
            <a:spLocks noGrp="1"/>
          </p:cNvSpPr>
          <p:nvPr>
            <p:ph type="body" idx="1"/>
          </p:nvPr>
        </p:nvSpPr>
        <p:spPr>
          <a:xfrm>
            <a:off x="369614" y="1890103"/>
            <a:ext cx="7141500" cy="6351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640"/>
              </a:spcBef>
              <a:spcAft>
                <a:spcPts val="0"/>
              </a:spcAft>
              <a:buClr>
                <a:schemeClr val="dk1"/>
              </a:buClr>
              <a:buSzPts val="3200"/>
              <a:buNone/>
            </a:pPr>
            <a:endParaRPr/>
          </a:p>
          <a:p>
            <a:pPr marL="457200" lvl="0" indent="-228600" algn="l" rtl="0">
              <a:lnSpc>
                <a:spcPct val="114999"/>
              </a:lnSpc>
              <a:spcBef>
                <a:spcPts val="640"/>
              </a:spcBef>
              <a:spcAft>
                <a:spcPts val="0"/>
              </a:spcAft>
              <a:buSzPts val="3200"/>
              <a:buNone/>
            </a:pPr>
            <a:endParaRPr/>
          </a:p>
        </p:txBody>
      </p:sp>
      <p:sp>
        <p:nvSpPr>
          <p:cNvPr id="202" name="Google Shape;202;p16"/>
          <p:cNvSpPr txBox="1">
            <a:spLocks noGrp="1"/>
          </p:cNvSpPr>
          <p:nvPr>
            <p:ph type="body" idx="2"/>
          </p:nvPr>
        </p:nvSpPr>
        <p:spPr>
          <a:xfrm>
            <a:off x="925650" y="1713400"/>
            <a:ext cx="7292700" cy="9885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560"/>
              </a:spcBef>
              <a:spcAft>
                <a:spcPts val="0"/>
              </a:spcAft>
              <a:buClr>
                <a:schemeClr val="dk1"/>
              </a:buClr>
              <a:buSzPts val="2800"/>
              <a:buNone/>
            </a:pPr>
            <a:r>
              <a:rPr lang="en" sz="1800" b="1">
                <a:solidFill>
                  <a:schemeClr val="dk1"/>
                </a:solidFill>
              </a:rPr>
              <a:t>Madisonville Mission Ministries’ Flash Point Project</a:t>
            </a:r>
            <a:endParaRPr sz="1800"/>
          </a:p>
          <a:p>
            <a:pPr marL="0" lvl="0" indent="0" algn="l" rtl="0">
              <a:lnSpc>
                <a:spcPct val="114999"/>
              </a:lnSpc>
              <a:spcBef>
                <a:spcPts val="560"/>
              </a:spcBef>
              <a:spcAft>
                <a:spcPts val="0"/>
              </a:spcAft>
              <a:buSzPts val="2800"/>
              <a:buNone/>
            </a:pPr>
            <a:endParaRPr/>
          </a:p>
        </p:txBody>
      </p:sp>
      <p:sp>
        <p:nvSpPr>
          <p:cNvPr id="203" name="Google Shape;203;p16"/>
          <p:cNvSpPr txBox="1">
            <a:spLocks noGrp="1"/>
          </p:cNvSpPr>
          <p:nvPr>
            <p:ph type="body" idx="3"/>
          </p:nvPr>
        </p:nvSpPr>
        <p:spPr>
          <a:xfrm>
            <a:off x="0" y="2158000"/>
            <a:ext cx="5908500" cy="2462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600" b="0">
                <a:solidFill>
                  <a:srgbClr val="0E101A"/>
                </a:solidFill>
                <a:highlight>
                  <a:srgbClr val="FFFFFF"/>
                </a:highlight>
              </a:rPr>
              <a:t>Provide minor home repairs and updates to low-moderate income residents in Madisonville/Kennedy Heights, Madisonville Mission Ministries collaborated with Mentoring Young Men Ministry to complete the projects.</a:t>
            </a:r>
            <a:endParaRPr sz="1600" b="0">
              <a:solidFill>
                <a:srgbClr val="0E101A"/>
              </a:solidFill>
              <a:highlight>
                <a:srgbClr val="FFFFFF"/>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rgbClr val="0E101A"/>
                </a:solidFill>
                <a:highlight>
                  <a:srgbClr val="FFFFFF"/>
                </a:highlight>
              </a:rPr>
              <a:t>With </a:t>
            </a:r>
            <a:r>
              <a:rPr lang="en" sz="1600" b="0">
                <a:solidFill>
                  <a:srgbClr val="0E101A"/>
                </a:solidFill>
                <a:highlight>
                  <a:schemeClr val="accent6"/>
                </a:highlight>
              </a:rPr>
              <a:t>13 young men from the communities</a:t>
            </a:r>
            <a:r>
              <a:rPr lang="en" sz="1600" b="0">
                <a:solidFill>
                  <a:srgbClr val="0E101A"/>
                </a:solidFill>
                <a:highlight>
                  <a:srgbClr val="FFFFFF"/>
                </a:highlight>
              </a:rPr>
              <a:t>, they were able to </a:t>
            </a:r>
            <a:r>
              <a:rPr lang="en" sz="1600" b="0">
                <a:solidFill>
                  <a:srgbClr val="0E101A"/>
                </a:solidFill>
                <a:highlight>
                  <a:srgbClr val="FFFF00"/>
                </a:highlight>
              </a:rPr>
              <a:t>complete 7 household repairs and updates</a:t>
            </a:r>
            <a:r>
              <a:rPr lang="en" sz="1600" b="0">
                <a:solidFill>
                  <a:srgbClr val="0E101A"/>
                </a:solidFill>
                <a:highlight>
                  <a:srgbClr val="FFFFFF"/>
                </a:highlight>
              </a:rPr>
              <a:t> totaling</a:t>
            </a:r>
            <a:r>
              <a:rPr lang="en" sz="1600" b="0">
                <a:solidFill>
                  <a:srgbClr val="0E101A"/>
                </a:solidFill>
                <a:highlight>
                  <a:srgbClr val="FFFF00"/>
                </a:highlight>
              </a:rPr>
              <a:t> 507 hours of volunteer sessions</a:t>
            </a:r>
            <a:r>
              <a:rPr lang="en" sz="1600" b="0">
                <a:solidFill>
                  <a:srgbClr val="0E101A"/>
                </a:solidFill>
                <a:highlight>
                  <a:srgbClr val="FFFFFF"/>
                </a:highlight>
              </a:rPr>
              <a:t>.   </a:t>
            </a:r>
            <a:endParaRPr sz="1600" b="0">
              <a:solidFill>
                <a:srgbClr val="0E101A"/>
              </a:solidFill>
              <a:highlight>
                <a:srgbClr val="FFFFFF"/>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rgbClr val="0E101A"/>
                </a:solidFill>
                <a:highlight>
                  <a:srgbClr val="FFFFFF"/>
                </a:highlight>
              </a:rPr>
              <a:t>Each youth participant was able to receive a stipend for their time.   </a:t>
            </a:r>
            <a:endParaRPr sz="1600" b="0">
              <a:solidFill>
                <a:srgbClr val="0E101A"/>
              </a:solidFill>
              <a:highlight>
                <a:srgbClr val="FFFFFF"/>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rgbClr val="0E101A"/>
                </a:solidFill>
                <a:highlight>
                  <a:srgbClr val="FFFFFF"/>
                </a:highlight>
              </a:rPr>
              <a:t>“The impact of this program has made noticeable changes in our community. Because of our efforts, some property owners took action on their own to remove trash that was present.”  </a:t>
            </a:r>
            <a:endParaRPr sz="1600" b="0">
              <a:solidFill>
                <a:srgbClr val="0E101A"/>
              </a:solidFill>
              <a:highlight>
                <a:srgbClr val="FFFFFF"/>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rgbClr val="0E101A"/>
                </a:solidFill>
                <a:highlight>
                  <a:srgbClr val="FFFFFF"/>
                </a:highlight>
              </a:rPr>
              <a:t>“Property owners are offering us to help with these efforts to ensure property owners are taking care of their properties.”  </a:t>
            </a:r>
            <a:endParaRPr sz="1600" b="0">
              <a:solidFill>
                <a:srgbClr val="0E101A"/>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100" b="0">
                <a:solidFill>
                  <a:srgbClr val="0E101A"/>
                </a:solidFill>
                <a:highlight>
                  <a:srgbClr val="FFFFFF"/>
                </a:highlight>
                <a:latin typeface="Calibri"/>
                <a:ea typeface="Calibri"/>
                <a:cs typeface="Calibri"/>
                <a:sym typeface="Calibri"/>
              </a:rPr>
              <a:t> </a:t>
            </a:r>
            <a:endParaRPr sz="1100" b="0">
              <a:solidFill>
                <a:srgbClr val="0E101A"/>
              </a:solidFill>
              <a:highlight>
                <a:srgbClr val="FFFFFF"/>
              </a:highlight>
              <a:latin typeface="Calibri"/>
              <a:ea typeface="Calibri"/>
              <a:cs typeface="Calibri"/>
              <a:sym typeface="Calibri"/>
            </a:endParaRPr>
          </a:p>
          <a:p>
            <a:pPr marL="457200" marR="0" lvl="0" indent="-228600" algn="l" rtl="0">
              <a:lnSpc>
                <a:spcPct val="100000"/>
              </a:lnSpc>
              <a:spcBef>
                <a:spcPts val="560"/>
              </a:spcBef>
              <a:spcAft>
                <a:spcPts val="0"/>
              </a:spcAft>
              <a:buClr>
                <a:srgbClr val="1586D2"/>
              </a:buClr>
              <a:buSzPts val="2800"/>
              <a:buFont typeface="Arial"/>
              <a:buNone/>
            </a:pPr>
            <a:endParaRPr/>
          </a:p>
        </p:txBody>
      </p:sp>
      <p:pic>
        <p:nvPicPr>
          <p:cNvPr id="204" name="Google Shape;204;p16"/>
          <p:cNvPicPr preferRelativeResize="0"/>
          <p:nvPr/>
        </p:nvPicPr>
        <p:blipFill>
          <a:blip r:embed="rId4">
            <a:alphaModFix/>
          </a:blip>
          <a:stretch>
            <a:fillRect/>
          </a:stretch>
        </p:blipFill>
        <p:spPr>
          <a:xfrm>
            <a:off x="6016100" y="2272175"/>
            <a:ext cx="3020125" cy="2783101"/>
          </a:xfrm>
          <a:prstGeom prst="rect">
            <a:avLst/>
          </a:prstGeom>
          <a:noFill/>
          <a:ln>
            <a:noFill/>
          </a:ln>
        </p:spPr>
      </p:pic>
      <p:sp>
        <p:nvSpPr>
          <p:cNvPr id="205" name="Google Shape;205;p16"/>
          <p:cNvSpPr txBox="1"/>
          <p:nvPr/>
        </p:nvSpPr>
        <p:spPr>
          <a:xfrm>
            <a:off x="6016113" y="5164350"/>
            <a:ext cx="3020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Madisonville Mission Ministries received $15,225 for Safe and Clean Funds including paying for youth stipends. </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p:nvPr/>
        </p:nvSpPr>
        <p:spPr>
          <a:xfrm>
            <a:off x="583650" y="1713820"/>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300" b="0" i="0" u="none" strike="noStrike" cap="none">
                <a:solidFill>
                  <a:srgbClr val="222222"/>
                </a:solidFill>
                <a:latin typeface="Arial Black"/>
                <a:ea typeface="Arial Black"/>
                <a:cs typeface="Arial Black"/>
                <a:sym typeface="Arial Black"/>
              </a:rPr>
              <a:t>SAFE &amp; CLEAN NEIGHBORHOOD FUND</a:t>
            </a:r>
            <a:endParaRPr sz="2300" b="0" i="0" u="none" strike="noStrike" cap="none">
              <a:solidFill>
                <a:srgbClr val="222222"/>
              </a:solidFill>
              <a:latin typeface="Arial Black"/>
              <a:ea typeface="Arial Black"/>
              <a:cs typeface="Arial Black"/>
              <a:sym typeface="Arial Black"/>
            </a:endParaRPr>
          </a:p>
        </p:txBody>
      </p:sp>
      <p:pic>
        <p:nvPicPr>
          <p:cNvPr id="71" name="Google Shape;71;p2" descr="A group of people posing for a photo&#10;&#10;Description automatically generated"/>
          <p:cNvPicPr preferRelativeResize="0"/>
          <p:nvPr/>
        </p:nvPicPr>
        <p:blipFill rotWithShape="1">
          <a:blip r:embed="rId3">
            <a:alphaModFix/>
          </a:blip>
          <a:srcRect l="-93" t="23431" b="417"/>
          <a:stretch/>
        </p:blipFill>
        <p:spPr>
          <a:xfrm>
            <a:off x="1421150" y="2225225"/>
            <a:ext cx="6301689" cy="3601323"/>
          </a:xfrm>
          <a:prstGeom prst="rect">
            <a:avLst/>
          </a:prstGeom>
          <a:noFill/>
          <a:ln>
            <a:noFill/>
          </a:ln>
        </p:spPr>
      </p:pic>
      <p:sp>
        <p:nvSpPr>
          <p:cNvPr id="72" name="Google Shape;72;p2"/>
          <p:cNvSpPr txBox="1"/>
          <p:nvPr/>
        </p:nvSpPr>
        <p:spPr>
          <a:xfrm>
            <a:off x="197225" y="2340475"/>
            <a:ext cx="3495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200" b="0" i="0" u="none" strike="noStrike" cap="none">
              <a:solidFill>
                <a:schemeClr val="dk1"/>
              </a:solidFill>
              <a:latin typeface="Arial"/>
              <a:ea typeface="Arial"/>
              <a:cs typeface="Arial"/>
              <a:sym typeface="Arial"/>
            </a:endParaRPr>
          </a:p>
        </p:txBody>
      </p:sp>
      <p:sp>
        <p:nvSpPr>
          <p:cNvPr id="73" name="Google Shape;73;p2"/>
          <p:cNvSpPr txBox="1"/>
          <p:nvPr/>
        </p:nvSpPr>
        <p:spPr>
          <a:xfrm>
            <a:off x="1297800" y="5930750"/>
            <a:ext cx="65484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Mt. Airy C.U.R.E and local volunteers prepping the community space in Mt. Airy's business district as part of their Safe and Clean Grant. The outdoor space will have an ADA path, family friendly seating, and a community garden.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g28128dbfe3b_0_323"/>
          <p:cNvSpPr txBox="1"/>
          <p:nvPr/>
        </p:nvSpPr>
        <p:spPr>
          <a:xfrm>
            <a:off x="174150" y="1696700"/>
            <a:ext cx="87957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rPr>
              <a:t>Price Hill Safety CAT(Community Action Team): May 2024 Grantees $2,832.56</a:t>
            </a:r>
            <a:endParaRPr b="1">
              <a:solidFill>
                <a:schemeClr val="dk1"/>
              </a:solidFill>
            </a:endParaRPr>
          </a:p>
          <a:p>
            <a:pPr marL="0" lvl="0" indent="0" algn="ctr" rtl="0">
              <a:spcBef>
                <a:spcPts val="0"/>
              </a:spcBef>
              <a:spcAft>
                <a:spcPts val="0"/>
              </a:spcAft>
              <a:buNone/>
            </a:pPr>
            <a:endParaRPr sz="1600">
              <a:solidFill>
                <a:schemeClr val="dk1"/>
              </a:solidFill>
            </a:endParaRPr>
          </a:p>
          <a:p>
            <a:pPr marL="0" lvl="0" indent="0" algn="ctr" rtl="0">
              <a:spcBef>
                <a:spcPts val="0"/>
              </a:spcBef>
              <a:spcAft>
                <a:spcPts val="0"/>
              </a:spcAft>
              <a:buNone/>
            </a:pPr>
            <a:endParaRPr sz="1500">
              <a:solidFill>
                <a:schemeClr val="dk1"/>
              </a:solidFill>
            </a:endParaRPr>
          </a:p>
        </p:txBody>
      </p:sp>
      <p:sp>
        <p:nvSpPr>
          <p:cNvPr id="211" name="Google Shape;211;g28128dbfe3b_0_323"/>
          <p:cNvSpPr txBox="1"/>
          <p:nvPr/>
        </p:nvSpPr>
        <p:spPr>
          <a:xfrm>
            <a:off x="103500" y="2187775"/>
            <a:ext cx="8937000" cy="457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rgbClr val="333333"/>
                </a:solidFill>
                <a:highlight>
                  <a:srgbClr val="F9F9F9"/>
                </a:highlight>
              </a:rPr>
              <a:t>Summary of project: Our proposed project concentrates on improving safety, eliminating blight, and provides youth job opportunities in Price Hill. Youth will operate lawnmowers, weed eaters, and hedge trimmers to beautify vacant lots or properties. Mentors train the students how to use the equipment and guide them in problem solving, banking and goal setting. Previous participants work with current youth to promote pride in Price Hill. Our proposed funds will be used to purchase hedge trimmers, gloves, garbage bags, brooms, rakes, dust pans, and weed eater string. When we meet with youth in the community, we also provide school supplies, hygiene gift cards, and backpacks to kids. </a:t>
            </a:r>
            <a:endParaRPr sz="1500">
              <a:solidFill>
                <a:srgbClr val="333333"/>
              </a:solidFill>
              <a:highlight>
                <a:srgbClr val="F9F9F9"/>
              </a:highlight>
            </a:endParaRPr>
          </a:p>
          <a:p>
            <a:pPr marL="0" lvl="0" indent="0" algn="l" rtl="0">
              <a:spcBef>
                <a:spcPts val="0"/>
              </a:spcBef>
              <a:spcAft>
                <a:spcPts val="0"/>
              </a:spcAft>
              <a:buNone/>
            </a:pPr>
            <a:endParaRPr sz="1500">
              <a:solidFill>
                <a:srgbClr val="333333"/>
              </a:solidFill>
              <a:highlight>
                <a:srgbClr val="F9F9F9"/>
              </a:highlight>
            </a:endParaRPr>
          </a:p>
          <a:p>
            <a:pPr marL="0" lvl="0" indent="0" algn="l" rtl="0">
              <a:spcBef>
                <a:spcPts val="0"/>
              </a:spcBef>
              <a:spcAft>
                <a:spcPts val="0"/>
              </a:spcAft>
              <a:buNone/>
            </a:pPr>
            <a:r>
              <a:rPr lang="en" sz="1500">
                <a:solidFill>
                  <a:srgbClr val="333333"/>
                </a:solidFill>
                <a:highlight>
                  <a:srgbClr val="F9F9F9"/>
                </a:highlight>
              </a:rPr>
              <a:t>Assessment/measurable outcomes: </a:t>
            </a:r>
            <a:br>
              <a:rPr lang="en" sz="1500">
                <a:solidFill>
                  <a:srgbClr val="333333"/>
                </a:solidFill>
                <a:highlight>
                  <a:srgbClr val="F9F9F9"/>
                </a:highlight>
              </a:rPr>
            </a:br>
            <a:r>
              <a:rPr lang="en" sz="1500">
                <a:solidFill>
                  <a:srgbClr val="333333"/>
                </a:solidFill>
                <a:highlight>
                  <a:srgbClr val="F9F9F9"/>
                </a:highlight>
              </a:rPr>
              <a:t>The Price Hill Safety CAT aims to</a:t>
            </a:r>
            <a:endParaRPr sz="1500">
              <a:solidFill>
                <a:srgbClr val="333333"/>
              </a:solidFill>
              <a:highlight>
                <a:srgbClr val="F9F9F9"/>
              </a:highlight>
            </a:endParaRPr>
          </a:p>
          <a:p>
            <a:pPr marL="457200" lvl="0" indent="-323850" algn="l" rtl="0">
              <a:spcBef>
                <a:spcPts val="0"/>
              </a:spcBef>
              <a:spcAft>
                <a:spcPts val="0"/>
              </a:spcAft>
              <a:buClr>
                <a:srgbClr val="333333"/>
              </a:buClr>
              <a:buSzPts val="1500"/>
              <a:buChar char="●"/>
            </a:pPr>
            <a:r>
              <a:rPr lang="en" sz="1500">
                <a:solidFill>
                  <a:srgbClr val="333333"/>
                </a:solidFill>
                <a:highlight>
                  <a:srgbClr val="F9F9F9"/>
                </a:highlight>
              </a:rPr>
              <a:t>Clean</a:t>
            </a:r>
            <a:r>
              <a:rPr lang="en" sz="1500">
                <a:solidFill>
                  <a:srgbClr val="333333"/>
                </a:solidFill>
                <a:highlight>
                  <a:schemeClr val="accent6"/>
                </a:highlight>
              </a:rPr>
              <a:t> two to three lots </a:t>
            </a:r>
            <a:r>
              <a:rPr lang="en" sz="1500">
                <a:solidFill>
                  <a:srgbClr val="333333"/>
                </a:solidFill>
                <a:highlight>
                  <a:srgbClr val="F9F9F9"/>
                </a:highlight>
              </a:rPr>
              <a:t>every Saturday (</a:t>
            </a:r>
            <a:r>
              <a:rPr lang="en" sz="1500">
                <a:solidFill>
                  <a:srgbClr val="333333"/>
                </a:solidFill>
                <a:highlight>
                  <a:schemeClr val="accent6"/>
                </a:highlight>
              </a:rPr>
              <a:t>40-60 areas</a:t>
            </a:r>
            <a:r>
              <a:rPr lang="en" sz="1500">
                <a:solidFill>
                  <a:srgbClr val="333333"/>
                </a:solidFill>
                <a:highlight>
                  <a:srgbClr val="F9F9F9"/>
                </a:highlight>
              </a:rPr>
              <a:t>) and work 20 weeks, June through October.</a:t>
            </a:r>
            <a:endParaRPr sz="1500">
              <a:solidFill>
                <a:srgbClr val="333333"/>
              </a:solidFill>
              <a:highlight>
                <a:srgbClr val="F9F9F9"/>
              </a:highlight>
            </a:endParaRPr>
          </a:p>
          <a:p>
            <a:pPr marL="457200" lvl="0" indent="-323850" algn="l" rtl="0">
              <a:spcBef>
                <a:spcPts val="0"/>
              </a:spcBef>
              <a:spcAft>
                <a:spcPts val="0"/>
              </a:spcAft>
              <a:buClr>
                <a:srgbClr val="333333"/>
              </a:buClr>
              <a:buSzPts val="1500"/>
              <a:buChar char="●"/>
            </a:pPr>
            <a:r>
              <a:rPr lang="en" sz="1500">
                <a:solidFill>
                  <a:srgbClr val="333333"/>
                </a:solidFill>
                <a:highlight>
                  <a:srgbClr val="F9F9F9"/>
                </a:highlight>
              </a:rPr>
              <a:t>By the end of October, </a:t>
            </a:r>
            <a:r>
              <a:rPr lang="en" sz="1500">
                <a:solidFill>
                  <a:srgbClr val="333333"/>
                </a:solidFill>
                <a:highlight>
                  <a:schemeClr val="accent6"/>
                </a:highlight>
              </a:rPr>
              <a:t>six to ten youth </a:t>
            </a:r>
            <a:r>
              <a:rPr lang="en" sz="1500">
                <a:solidFill>
                  <a:srgbClr val="333333"/>
                </a:solidFill>
                <a:highlight>
                  <a:srgbClr val="F9F9F9"/>
                </a:highlight>
              </a:rPr>
              <a:t>will be able to operate the various outdoor equipment, work as a team, take pride in their work and dispose of yard waste/debris properly, </a:t>
            </a:r>
            <a:endParaRPr sz="1500">
              <a:solidFill>
                <a:srgbClr val="333333"/>
              </a:solidFill>
              <a:highlight>
                <a:srgbClr val="F9F9F9"/>
              </a:highlight>
            </a:endParaRPr>
          </a:p>
          <a:p>
            <a:pPr marL="457200" lvl="0" indent="-323850" algn="l" rtl="0">
              <a:spcBef>
                <a:spcPts val="0"/>
              </a:spcBef>
              <a:spcAft>
                <a:spcPts val="0"/>
              </a:spcAft>
              <a:buClr>
                <a:srgbClr val="333333"/>
              </a:buClr>
              <a:buSzPts val="1500"/>
              <a:buChar char="●"/>
            </a:pPr>
            <a:r>
              <a:rPr lang="en" sz="1500">
                <a:solidFill>
                  <a:srgbClr val="333333"/>
                </a:solidFill>
                <a:highlight>
                  <a:schemeClr val="accent6"/>
                </a:highlight>
              </a:rPr>
              <a:t>80% of youth will be able to access a bank account and save for their future.</a:t>
            </a:r>
            <a:endParaRPr sz="1500">
              <a:solidFill>
                <a:srgbClr val="333333"/>
              </a:solidFill>
              <a:highlight>
                <a:schemeClr val="accent6"/>
              </a:highlight>
            </a:endParaRPr>
          </a:p>
          <a:p>
            <a:pPr marL="457200" lvl="0" indent="-323850" algn="l" rtl="0">
              <a:spcBef>
                <a:spcPts val="0"/>
              </a:spcBef>
              <a:spcAft>
                <a:spcPts val="0"/>
              </a:spcAft>
              <a:buClr>
                <a:srgbClr val="333333"/>
              </a:buClr>
              <a:buSzPts val="1500"/>
              <a:buChar char="●"/>
            </a:pPr>
            <a:r>
              <a:rPr lang="en" sz="1500">
                <a:solidFill>
                  <a:srgbClr val="333333"/>
                </a:solidFill>
                <a:highlight>
                  <a:srgbClr val="F9F9F9"/>
                </a:highlight>
              </a:rPr>
              <a:t>Our goal is for </a:t>
            </a:r>
            <a:r>
              <a:rPr lang="en" sz="1500">
                <a:solidFill>
                  <a:srgbClr val="333333"/>
                </a:solidFill>
                <a:highlight>
                  <a:schemeClr val="accent6"/>
                </a:highlight>
              </a:rPr>
              <a:t>80% of the youth to work the entire 20 weeks and remove at least 100 bags of debris.</a:t>
            </a:r>
            <a:endParaRPr sz="1500">
              <a:solidFill>
                <a:srgbClr val="333333"/>
              </a:solidFill>
              <a:highlight>
                <a:schemeClr val="accent6"/>
              </a:highlight>
            </a:endParaRPr>
          </a:p>
          <a:p>
            <a:pPr marL="457200" lvl="0" indent="-323850" algn="l" rtl="0">
              <a:spcBef>
                <a:spcPts val="0"/>
              </a:spcBef>
              <a:spcAft>
                <a:spcPts val="0"/>
              </a:spcAft>
              <a:buClr>
                <a:srgbClr val="333333"/>
              </a:buClr>
              <a:buSzPts val="1500"/>
              <a:buChar char="●"/>
            </a:pPr>
            <a:r>
              <a:rPr lang="en" sz="1500">
                <a:solidFill>
                  <a:srgbClr val="333333"/>
                </a:solidFill>
                <a:highlight>
                  <a:srgbClr val="F9F9F9"/>
                </a:highlight>
              </a:rPr>
              <a:t> Youth and mentors will complete surveys regarding what worked and could be improved. If we meet these goals, and have students return the following years, we will consider this even more successful. This year, </a:t>
            </a:r>
            <a:r>
              <a:rPr lang="en" sz="1500">
                <a:solidFill>
                  <a:srgbClr val="333333"/>
                </a:solidFill>
                <a:highlight>
                  <a:schemeClr val="accent6"/>
                </a:highlight>
              </a:rPr>
              <a:t>5 kids will be returning from past years</a:t>
            </a:r>
            <a:r>
              <a:rPr lang="en" sz="1500">
                <a:solidFill>
                  <a:srgbClr val="333333"/>
                </a:solidFill>
                <a:highlight>
                  <a:srgbClr val="F9F9F9"/>
                </a:highlight>
              </a:rPr>
              <a:t>.</a:t>
            </a:r>
            <a:endParaRPr sz="1500" b="1">
              <a:solidFill>
                <a:srgbClr val="333333"/>
              </a:solidFill>
              <a:highlight>
                <a:srgbClr val="F9F9F9"/>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216" name="Google Shape;216;g28128dbfe3b_0_337"/>
          <p:cNvSpPr txBox="1"/>
          <p:nvPr/>
        </p:nvSpPr>
        <p:spPr>
          <a:xfrm>
            <a:off x="89300" y="1741250"/>
            <a:ext cx="8943000" cy="517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rPr>
              <a:t>Tips when writing your application:</a:t>
            </a:r>
            <a:endParaRPr sz="1800" b="1">
              <a:solidFill>
                <a:schemeClr val="dk1"/>
              </a:solidFill>
            </a:endParaRPr>
          </a:p>
          <a:p>
            <a:pPr marL="0" lvl="0" indent="0" algn="l" rtl="0">
              <a:spcBef>
                <a:spcPts val="0"/>
              </a:spcBef>
              <a:spcAft>
                <a:spcPts val="0"/>
              </a:spcAft>
              <a:buNone/>
            </a:pPr>
            <a:endParaRPr sz="1800" b="1">
              <a:solidFill>
                <a:schemeClr val="dk2"/>
              </a:solidFill>
            </a:endParaRPr>
          </a:p>
          <a:p>
            <a:pPr marL="457200" lvl="0" indent="-342900" algn="l" rtl="0">
              <a:spcBef>
                <a:spcPts val="0"/>
              </a:spcBef>
              <a:spcAft>
                <a:spcPts val="0"/>
              </a:spcAft>
              <a:buClr>
                <a:schemeClr val="dk1"/>
              </a:buClr>
              <a:buSzPts val="1800"/>
              <a:buChar char="●"/>
            </a:pPr>
            <a:r>
              <a:rPr lang="en" sz="1800">
                <a:solidFill>
                  <a:schemeClr val="dk1"/>
                </a:solidFill>
              </a:rPr>
              <a:t>Imagine your application is being read for the first time. Does it make sense? Are all the logistical pieces in place(examples: location of project, transportation)? I may have read your proposal, but the committee has not.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Cite your references.</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K.I.S.S- Keep It Short and Sweet, sometimes less is better(not to say to leave out important details but less narrative and straight to the point).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If your project includes other city departments, please make sure you’ve received the information needed from the department before applying. ex. invoice/bid from DOTE, DPS, etc. Please inform Ty if your project includes another department before submitting your proposal.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When measuring assessment and outcomes think of S.M.A.R.T</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Is it specific?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Is it measurable? Can this goal be used as a metric/number/data?</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Is it achievable?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Is it relevant to Safe and Clean’s focus and the mission of Safe and Clean?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Is this goal time-based within the year term limit? </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8128dbfe3b_0_609"/>
          <p:cNvSpPr txBox="1">
            <a:spLocks noGrp="1"/>
          </p:cNvSpPr>
          <p:nvPr>
            <p:ph type="body" idx="3"/>
          </p:nvPr>
        </p:nvSpPr>
        <p:spPr>
          <a:xfrm>
            <a:off x="96025" y="1761925"/>
            <a:ext cx="8967600" cy="4636200"/>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 sz="1800">
                <a:solidFill>
                  <a:schemeClr val="dk1"/>
                </a:solidFill>
              </a:rPr>
              <a:t>How are Safe and Clean applications reviewed? </a:t>
            </a:r>
            <a:endParaRPr sz="1800">
              <a:solidFill>
                <a:schemeClr val="dk1"/>
              </a:solidFill>
            </a:endParaRPr>
          </a:p>
          <a:p>
            <a:pPr marL="0" lvl="0" indent="0" algn="l" rtl="0">
              <a:spcBef>
                <a:spcPts val="0"/>
              </a:spcBef>
              <a:spcAft>
                <a:spcPts val="0"/>
              </a:spcAft>
              <a:buClr>
                <a:schemeClr val="dk1"/>
              </a:buClr>
              <a:buSzPts val="1100"/>
              <a:buFont typeface="Arial"/>
              <a:buNone/>
            </a:pPr>
            <a:endParaRPr sz="2200" b="0"/>
          </a:p>
          <a:p>
            <a:pPr marL="0" lvl="0" indent="0" algn="l" rtl="0">
              <a:lnSpc>
                <a:spcPct val="115000"/>
              </a:lnSpc>
              <a:spcBef>
                <a:spcPts val="0"/>
              </a:spcBef>
              <a:spcAft>
                <a:spcPts val="0"/>
              </a:spcAft>
              <a:buClr>
                <a:schemeClr val="dk1"/>
              </a:buClr>
              <a:buSzPts val="1100"/>
              <a:buFont typeface="Arial"/>
              <a:buNone/>
            </a:pPr>
            <a:r>
              <a:rPr lang="en" sz="1600" b="0">
                <a:solidFill>
                  <a:schemeClr val="dk1"/>
                </a:solidFill>
                <a:highlight>
                  <a:schemeClr val="lt1"/>
                </a:highlight>
              </a:rPr>
              <a:t>Keep Cincinnati Beautiful will convene a six-member Fund Advisory Committee to review grant applications and make recommendations for funding. Composition of the Fund Advisory Committee will be as follows: </a:t>
            </a:r>
            <a:endParaRPr sz="1600" b="0">
              <a:solidFill>
                <a:schemeClr val="dk1"/>
              </a:solidFill>
              <a:highlight>
                <a:schemeClr val="lt1"/>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chemeClr val="dk1"/>
                </a:solidFill>
                <a:highlight>
                  <a:schemeClr val="lt1"/>
                </a:highlight>
              </a:rPr>
              <a:t>One representative from Keep Cincinnati Beautiful; this representative will also serve as the Fund Advisory Committee’s convener</a:t>
            </a:r>
            <a:r>
              <a:rPr lang="en" sz="1600">
                <a:solidFill>
                  <a:schemeClr val="dk1"/>
                </a:solidFill>
                <a:highlight>
                  <a:schemeClr val="lt1"/>
                </a:highlight>
              </a:rPr>
              <a:t>(NON-VOTING)</a:t>
            </a:r>
            <a:endParaRPr sz="1600">
              <a:solidFill>
                <a:schemeClr val="dk1"/>
              </a:solidFill>
              <a:highlight>
                <a:schemeClr val="lt1"/>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chemeClr val="dk1"/>
                </a:solidFill>
                <a:highlight>
                  <a:schemeClr val="lt1"/>
                </a:highlight>
              </a:rPr>
              <a:t>One representative from Community Development and Planning </a:t>
            </a:r>
            <a:endParaRPr sz="1600" b="0">
              <a:solidFill>
                <a:schemeClr val="dk1"/>
              </a:solidFill>
              <a:highlight>
                <a:schemeClr val="lt1"/>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chemeClr val="dk1"/>
                </a:solidFill>
                <a:highlight>
                  <a:schemeClr val="lt1"/>
                </a:highlight>
              </a:rPr>
              <a:t>One representative from the Police Department </a:t>
            </a:r>
            <a:endParaRPr sz="1600" b="0">
              <a:solidFill>
                <a:schemeClr val="dk1"/>
              </a:solidFill>
              <a:highlight>
                <a:schemeClr val="lt1"/>
              </a:highlight>
            </a:endParaRPr>
          </a:p>
          <a:p>
            <a:pPr marL="685800" lvl="0" indent="-298450" algn="l" rtl="0">
              <a:lnSpc>
                <a:spcPct val="115000"/>
              </a:lnSpc>
              <a:spcBef>
                <a:spcPts val="0"/>
              </a:spcBef>
              <a:spcAft>
                <a:spcPts val="0"/>
              </a:spcAft>
              <a:buClr>
                <a:schemeClr val="dk1"/>
              </a:buClr>
              <a:buSzPts val="1100"/>
              <a:buFont typeface="Arial"/>
              <a:buChar char="●"/>
            </a:pPr>
            <a:r>
              <a:rPr lang="en" sz="1200" b="0">
                <a:solidFill>
                  <a:schemeClr val="dk1"/>
                </a:solidFill>
                <a:highlight>
                  <a:schemeClr val="lt1"/>
                </a:highlight>
                <a:latin typeface="Times New Roman"/>
                <a:ea typeface="Times New Roman"/>
                <a:cs typeface="Times New Roman"/>
                <a:sym typeface="Times New Roman"/>
              </a:rPr>
              <a:t> </a:t>
            </a:r>
            <a:r>
              <a:rPr lang="en" sz="1600" b="0">
                <a:solidFill>
                  <a:schemeClr val="dk1"/>
                </a:solidFill>
                <a:highlight>
                  <a:schemeClr val="lt1"/>
                </a:highlight>
              </a:rPr>
              <a:t>One representative from the City Manager’s office (ex officio member) </a:t>
            </a:r>
            <a:endParaRPr sz="1600" b="0">
              <a:solidFill>
                <a:schemeClr val="dk1"/>
              </a:solidFill>
              <a:highlight>
                <a:schemeClr val="lt1"/>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chemeClr val="dk1"/>
                </a:solidFill>
                <a:highlight>
                  <a:schemeClr val="lt1"/>
                </a:highlight>
              </a:rPr>
              <a:t>One representative from Public Services </a:t>
            </a:r>
            <a:endParaRPr sz="1600" b="0">
              <a:solidFill>
                <a:schemeClr val="dk1"/>
              </a:solidFill>
              <a:highlight>
                <a:schemeClr val="lt1"/>
              </a:highlight>
            </a:endParaRPr>
          </a:p>
          <a:p>
            <a:pPr marL="685800" lvl="0" indent="-330200" algn="l" rtl="0">
              <a:lnSpc>
                <a:spcPct val="115000"/>
              </a:lnSpc>
              <a:spcBef>
                <a:spcPts val="0"/>
              </a:spcBef>
              <a:spcAft>
                <a:spcPts val="0"/>
              </a:spcAft>
              <a:buClr>
                <a:schemeClr val="dk1"/>
              </a:buClr>
              <a:buSzPts val="1600"/>
              <a:buFont typeface="Arial"/>
              <a:buChar char="●"/>
            </a:pPr>
            <a:r>
              <a:rPr lang="en" sz="1600" b="0">
                <a:solidFill>
                  <a:schemeClr val="dk1"/>
                </a:solidFill>
                <a:highlight>
                  <a:schemeClr val="lt1"/>
                </a:highlight>
              </a:rPr>
              <a:t>One member from the private sector (representing a broad cross-section of the community) selected by Keep Cincinnati Beautiful </a:t>
            </a:r>
            <a:endParaRPr sz="1600" b="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sz="1600" b="0">
                <a:solidFill>
                  <a:schemeClr val="dk1"/>
                </a:solidFill>
                <a:highlight>
                  <a:schemeClr val="lt1"/>
                </a:highlight>
              </a:rPr>
              <a:t>In the case of resignation or removal of a representative, Keep Cincinnati Beautiful will replace the representative in time to participate in the upcoming round of application reviews and recommendations.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p:nvPr/>
        </p:nvSpPr>
        <p:spPr>
          <a:xfrm>
            <a:off x="588168" y="1746185"/>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400" b="0" i="0" u="none" strike="noStrike" cap="none">
                <a:solidFill>
                  <a:srgbClr val="000000"/>
                </a:solidFill>
                <a:latin typeface="Arial Black"/>
                <a:ea typeface="Arial Black"/>
                <a:cs typeface="Arial Black"/>
                <a:sym typeface="Arial Black"/>
              </a:rPr>
              <a:t>SAFE &amp; CLEAN APPLICATION DEADLINES</a:t>
            </a:r>
            <a:endParaRPr sz="2100" b="0" i="0" u="none" strike="noStrike" cap="none">
              <a:solidFill>
                <a:srgbClr val="000000"/>
              </a:solidFill>
              <a:latin typeface="Arial Black"/>
              <a:ea typeface="Arial Black"/>
              <a:cs typeface="Arial Black"/>
              <a:sym typeface="Arial Black"/>
            </a:endParaRPr>
          </a:p>
        </p:txBody>
      </p:sp>
      <p:graphicFrame>
        <p:nvGraphicFramePr>
          <p:cNvPr id="227" name="Google Shape;227;p18"/>
          <p:cNvGraphicFramePr/>
          <p:nvPr/>
        </p:nvGraphicFramePr>
        <p:xfrm>
          <a:off x="531962" y="2357886"/>
          <a:ext cx="8095950" cy="4048840"/>
        </p:xfrm>
        <a:graphic>
          <a:graphicData uri="http://schemas.openxmlformats.org/drawingml/2006/table">
            <a:tbl>
              <a:tblPr firstRow="1" bandRow="1">
                <a:noFill/>
                <a:tableStyleId>{6E1DD81B-5D30-47A1-BF9B-856144A22820}</a:tableStyleId>
              </a:tblPr>
              <a:tblGrid>
                <a:gridCol w="4047975">
                  <a:extLst>
                    <a:ext uri="{9D8B030D-6E8A-4147-A177-3AD203B41FA5}">
                      <a16:colId xmlns:a16="http://schemas.microsoft.com/office/drawing/2014/main" val="20000"/>
                    </a:ext>
                  </a:extLst>
                </a:gridCol>
                <a:gridCol w="40479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r>
                        <a:rPr lang="en" sz="1800" b="1" u="none" strike="noStrike" cap="none"/>
                        <a:t>Timeline </a:t>
                      </a:r>
                      <a:endParaRPr/>
                    </a:p>
                  </a:txBody>
                  <a:tcPr marL="91450" marR="91450" marT="45725" marB="45725"/>
                </a:tc>
                <a:tc>
                  <a:txBody>
                    <a:bodyPr/>
                    <a:lstStyle/>
                    <a:p>
                      <a:pPr marL="0" marR="0" lvl="0" indent="0" algn="l" rtl="0">
                        <a:lnSpc>
                          <a:spcPct val="100000"/>
                        </a:lnSpc>
                        <a:spcBef>
                          <a:spcPts val="0"/>
                        </a:spcBef>
                        <a:spcAft>
                          <a:spcPts val="0"/>
                        </a:spcAft>
                        <a:buNone/>
                      </a:pPr>
                      <a:r>
                        <a:rPr lang="en" sz="1800" b="1" u="none" strike="noStrike" cap="none"/>
                        <a:t>Important Dates </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 sz="1800" u="none" strike="noStrike" cap="none"/>
                        <a:t>Applications go live</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30 days before deadline </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Initial meeting with coordinator to discuss project(required)</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10 days before deadline </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Request for feedback </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5 days before deadline </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 sz="1800" u="none" strike="noStrike" cap="none"/>
                        <a:t>Safe and Clean Grant Application Deadline </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2nd Friday in January </a:t>
                      </a: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2nd Friday in May</a:t>
                      </a: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2nd Friday in September </a:t>
                      </a:r>
                      <a:endParaRPr sz="18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 sz="1800" u="none" strike="noStrike" cap="none"/>
                        <a:t>Grant Award Notification </a:t>
                      </a:r>
                      <a:endParaRPr/>
                    </a:p>
                  </a:txBody>
                  <a:tcPr marL="91450" marR="91450" marT="45725" marB="45725"/>
                </a:tc>
                <a:tc>
                  <a:txBody>
                    <a:bodyPr/>
                    <a:lstStyle/>
                    <a:p>
                      <a:pPr marL="0" marR="0" lvl="0" indent="0" algn="l" rtl="0">
                        <a:lnSpc>
                          <a:spcPct val="100000"/>
                        </a:lnSpc>
                        <a:spcBef>
                          <a:spcPts val="0"/>
                        </a:spcBef>
                        <a:spcAft>
                          <a:spcPts val="0"/>
                        </a:spcAft>
                        <a:buNone/>
                      </a:pPr>
                      <a:r>
                        <a:rPr lang="en" sz="1800" u="none" strike="noStrike" cap="none"/>
                        <a:t>Within 30 days of application deadline </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 sz="1800" u="none" strike="noStrike" cap="none"/>
                        <a:t>Midway Report </a:t>
                      </a:r>
                      <a:endParaRPr/>
                    </a:p>
                  </a:txBody>
                  <a:tcPr marL="91450" marR="91450" marT="45725" marB="45725"/>
                </a:tc>
                <a:tc>
                  <a:txBody>
                    <a:bodyPr/>
                    <a:lstStyle/>
                    <a:p>
                      <a:pPr marL="0" marR="0" lvl="0" indent="0" algn="l" rtl="0">
                        <a:lnSpc>
                          <a:spcPct val="100000"/>
                        </a:lnSpc>
                        <a:spcBef>
                          <a:spcPts val="0"/>
                        </a:spcBef>
                        <a:spcAft>
                          <a:spcPts val="0"/>
                        </a:spcAft>
                        <a:buNone/>
                      </a:pPr>
                      <a:r>
                        <a:rPr lang="en" sz="1800" u="none" strike="noStrike" cap="none"/>
                        <a:t>Halfway through project completion or within 7 months of award </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 sz="1800" u="none" strike="noStrike" cap="none"/>
                        <a:t>Final Report </a:t>
                      </a:r>
                      <a:endParaRPr/>
                    </a:p>
                  </a:txBody>
                  <a:tcPr marL="91450" marR="91450" marT="45725" marB="45725"/>
                </a:tc>
                <a:tc>
                  <a:txBody>
                    <a:bodyPr/>
                    <a:lstStyle/>
                    <a:p>
                      <a:pPr marL="0" marR="0" lvl="0" indent="0" algn="l" rtl="0">
                        <a:lnSpc>
                          <a:spcPct val="100000"/>
                        </a:lnSpc>
                        <a:spcBef>
                          <a:spcPts val="0"/>
                        </a:spcBef>
                        <a:spcAft>
                          <a:spcPts val="0"/>
                        </a:spcAft>
                        <a:buNone/>
                      </a:pPr>
                      <a:r>
                        <a:rPr lang="en" sz="1800" u="none" strike="noStrike" cap="none"/>
                        <a:t>Due at the end of project completion </a:t>
                      </a:r>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8128dbfe3b_0_464"/>
          <p:cNvSpPr txBox="1"/>
          <p:nvPr/>
        </p:nvSpPr>
        <p:spPr>
          <a:xfrm>
            <a:off x="163675" y="1771050"/>
            <a:ext cx="5328000" cy="489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rPr>
              <a:t>Next steps to apply for Safe and Clean Funding: </a:t>
            </a:r>
            <a:endParaRPr sz="1800" b="1">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Review full guidelines </a:t>
            </a:r>
            <a:r>
              <a:rPr lang="en" sz="1800" u="sng">
                <a:solidFill>
                  <a:schemeClr val="hlink"/>
                </a:solidFill>
                <a:hlinkClick r:id="rId3"/>
              </a:rPr>
              <a:t>here</a:t>
            </a:r>
            <a:r>
              <a:rPr lang="en" sz="1800">
                <a:solidFill>
                  <a:schemeClr val="dk1"/>
                </a:solidFill>
              </a:rPr>
              <a:t>.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Reach out to Ty to discuss your project/program proposal at </a:t>
            </a:r>
            <a:r>
              <a:rPr lang="en" sz="1800" u="sng">
                <a:solidFill>
                  <a:schemeClr val="dk1"/>
                </a:solidFill>
                <a:hlinkClick r:id="rId4">
                  <a:extLst>
                    <a:ext uri="{A12FA001-AC4F-418D-AE19-62706E023703}">
                      <ahyp:hlinkClr xmlns:ahyp="http://schemas.microsoft.com/office/drawing/2018/hyperlinkcolor" val="tx"/>
                    </a:ext>
                  </a:extLst>
                </a:hlinkClick>
              </a:rPr>
              <a:t>Ty@Keepcincinnatibeautiful.org</a:t>
            </a:r>
            <a:r>
              <a:rPr lang="en" sz="1800">
                <a:solidFill>
                  <a:schemeClr val="dk1"/>
                </a:solidFill>
              </a:rPr>
              <a:t> - you must meet with Ty to be eligible for funding. </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Please note attending/watching the virtual informational session(s) </a:t>
            </a:r>
            <a:r>
              <a:rPr lang="en" sz="1800" u="sng">
                <a:solidFill>
                  <a:schemeClr val="dk1"/>
                </a:solidFill>
              </a:rPr>
              <a:t>does not</a:t>
            </a:r>
            <a:r>
              <a:rPr lang="en" sz="1800">
                <a:solidFill>
                  <a:schemeClr val="dk1"/>
                </a:solidFill>
              </a:rPr>
              <a:t> qualify for a meeting.</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Applications open 30 days prior to deadline via Submittable(</a:t>
            </a:r>
            <a:r>
              <a:rPr lang="en" sz="1800" u="sng">
                <a:solidFill>
                  <a:schemeClr val="dk1"/>
                </a:solidFill>
                <a:hlinkClick r:id="rId5">
                  <a:extLst>
                    <a:ext uri="{A12FA001-AC4F-418D-AE19-62706E023703}">
                      <ahyp:hlinkClr xmlns:ahyp="http://schemas.microsoft.com/office/drawing/2018/hyperlinkcolor" val="tx"/>
                    </a:ext>
                  </a:extLst>
                </a:hlinkClick>
              </a:rPr>
              <a:t>link</a:t>
            </a:r>
            <a:r>
              <a:rPr lang="en" sz="1800">
                <a:solidFill>
                  <a:schemeClr val="dk1"/>
                </a:solidFill>
              </a:rPr>
              <a:t> will be on the website)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We will notify you on your application status no later than 30 days after the deadline.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Application Feedback is offered to applicants regardless if accepted for funding or declined at this time. </a:t>
            </a:r>
            <a:endParaRPr>
              <a:solidFill>
                <a:schemeClr val="dk1"/>
              </a:solidFill>
            </a:endParaRPr>
          </a:p>
        </p:txBody>
      </p:sp>
      <p:pic>
        <p:nvPicPr>
          <p:cNvPr id="233" name="Google Shape;233;g28128dbfe3b_0_464"/>
          <p:cNvPicPr preferRelativeResize="0"/>
          <p:nvPr/>
        </p:nvPicPr>
        <p:blipFill>
          <a:blip r:embed="rId6">
            <a:alphaModFix/>
          </a:blip>
          <a:stretch>
            <a:fillRect/>
          </a:stretch>
        </p:blipFill>
        <p:spPr>
          <a:xfrm>
            <a:off x="5607825" y="1865350"/>
            <a:ext cx="3458202" cy="2470374"/>
          </a:xfrm>
          <a:prstGeom prst="rect">
            <a:avLst/>
          </a:prstGeom>
          <a:noFill/>
          <a:ln>
            <a:noFill/>
          </a:ln>
        </p:spPr>
      </p:pic>
      <p:sp>
        <p:nvSpPr>
          <p:cNvPr id="234" name="Google Shape;234;g28128dbfe3b_0_464"/>
          <p:cNvSpPr txBox="1"/>
          <p:nvPr/>
        </p:nvSpPr>
        <p:spPr>
          <a:xfrm>
            <a:off x="5607825" y="4494625"/>
            <a:ext cx="34581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Greg Landsman with members of College Hill Urban Redevelopment Corporation(CHCURC, current S&amp;C grantee) at Keep Cincinnati Beautiful’s  2024 Love Thy ‘Nati Awards. </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8128dbfe3b_0_599"/>
          <p:cNvSpPr txBox="1"/>
          <p:nvPr/>
        </p:nvSpPr>
        <p:spPr>
          <a:xfrm>
            <a:off x="40200" y="1561425"/>
            <a:ext cx="9063600" cy="549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dk1"/>
                </a:solidFill>
                <a:highlight>
                  <a:srgbClr val="FFFFFF"/>
                </a:highlight>
              </a:rPr>
              <a:t>Grant Application Writing Resources:</a:t>
            </a:r>
            <a:r>
              <a:rPr lang="en" sz="1800">
                <a:solidFill>
                  <a:schemeClr val="dk1"/>
                </a:solidFill>
                <a:highlight>
                  <a:srgbClr val="FFFFFF"/>
                </a:highlight>
              </a:rPr>
              <a:t> </a:t>
            </a:r>
            <a:endParaRPr sz="1800">
              <a:solidFill>
                <a:schemeClr val="dk1"/>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n" sz="1600">
                <a:solidFill>
                  <a:schemeClr val="dk1"/>
                </a:solidFill>
                <a:highlight>
                  <a:srgbClr val="FFFFFF"/>
                </a:highlight>
              </a:rPr>
              <a:t>Please do not hesitate to reach out to me if you have questions, need further assistance or accommodations. I am willing to review your drafted proposal and give feedback before submission deadlines. Please send feedback/application review requests no later than 5 days before the application deadline. Please send questions to Ty Wesselkamper:  </a:t>
            </a:r>
            <a:r>
              <a:rPr lang="en" sz="1600" u="sng">
                <a:solidFill>
                  <a:srgbClr val="0563C1"/>
                </a:solidFill>
                <a:highlight>
                  <a:srgbClr val="FFFFFF"/>
                </a:highlight>
              </a:rPr>
              <a:t>ty@keepcincinnatibeautiful.org</a:t>
            </a:r>
            <a:r>
              <a:rPr lang="en" sz="1600">
                <a:solidFill>
                  <a:schemeClr val="dk1"/>
                </a:solidFill>
                <a:highlight>
                  <a:srgbClr val="FFFFFF"/>
                </a:highlight>
              </a:rPr>
              <a:t>  </a:t>
            </a:r>
            <a:endParaRPr sz="1600">
              <a:solidFill>
                <a:schemeClr val="dk1"/>
              </a:solidFill>
              <a:highlight>
                <a:srgbClr val="FFFFFF"/>
              </a:highlight>
            </a:endParaRPr>
          </a:p>
          <a:p>
            <a:pPr marL="685800" lvl="0" indent="-342900" algn="l" rtl="0">
              <a:lnSpc>
                <a:spcPct val="115000"/>
              </a:lnSpc>
              <a:spcBef>
                <a:spcPts val="800"/>
              </a:spcBef>
              <a:spcAft>
                <a:spcPts val="0"/>
              </a:spcAft>
              <a:buClr>
                <a:schemeClr val="dk1"/>
              </a:buClr>
              <a:buSzPts val="1800"/>
              <a:buFont typeface="Arial"/>
              <a:buChar char="●"/>
            </a:pPr>
            <a:r>
              <a:rPr lang="en" sz="1600" u="sng">
                <a:solidFill>
                  <a:srgbClr val="0563C1"/>
                </a:solidFill>
                <a:highlight>
                  <a:srgbClr val="FFFFFF"/>
                </a:highlight>
                <a:hlinkClick r:id="rId3">
                  <a:extLst>
                    <a:ext uri="{A12FA001-AC4F-418D-AE19-62706E023703}">
                      <ahyp:hlinkClr xmlns:ahyp="http://schemas.microsoft.com/office/drawing/2018/hyperlinkcolor" val="tx"/>
                    </a:ext>
                  </a:extLst>
                </a:hlinkClick>
              </a:rPr>
              <a:t>UC Grant writing</a:t>
            </a:r>
            <a:r>
              <a:rPr lang="en" sz="1600">
                <a:solidFill>
                  <a:schemeClr val="dk1"/>
                </a:solidFill>
                <a:highlight>
                  <a:srgbClr val="FFFFFF"/>
                </a:highlight>
              </a:rPr>
              <a:t> - online classes via ED2go </a:t>
            </a:r>
            <a:endParaRPr sz="1600">
              <a:solidFill>
                <a:schemeClr val="dk1"/>
              </a:solidFill>
              <a:highlight>
                <a:srgbClr val="FFFFFF"/>
              </a:highlight>
            </a:endParaRPr>
          </a:p>
          <a:p>
            <a:pPr marL="685800" lvl="0" indent="-342900" algn="l" rtl="0">
              <a:lnSpc>
                <a:spcPct val="115000"/>
              </a:lnSpc>
              <a:spcBef>
                <a:spcPts val="0"/>
              </a:spcBef>
              <a:spcAft>
                <a:spcPts val="0"/>
              </a:spcAft>
              <a:buClr>
                <a:schemeClr val="dk1"/>
              </a:buClr>
              <a:buSzPts val="1800"/>
              <a:buFont typeface="Arial"/>
              <a:buChar char="●"/>
            </a:pPr>
            <a:r>
              <a:rPr lang="en" sz="1600" u="sng">
                <a:solidFill>
                  <a:srgbClr val="0563C1"/>
                </a:solidFill>
                <a:highlight>
                  <a:srgbClr val="FFFFFF"/>
                </a:highlight>
                <a:hlinkClick r:id="rId4">
                  <a:extLst>
                    <a:ext uri="{A12FA001-AC4F-418D-AE19-62706E023703}">
                      <ahyp:hlinkClr xmlns:ahyp="http://schemas.microsoft.com/office/drawing/2018/hyperlinkcolor" val="tx"/>
                    </a:ext>
                  </a:extLst>
                </a:hlinkClick>
              </a:rPr>
              <a:t>Cincinnati State</a:t>
            </a:r>
            <a:r>
              <a:rPr lang="en" sz="1600">
                <a:solidFill>
                  <a:schemeClr val="dk1"/>
                </a:solidFill>
                <a:highlight>
                  <a:srgbClr val="FFFFFF"/>
                </a:highlight>
              </a:rPr>
              <a:t> also offers online courses via ED2go  </a:t>
            </a:r>
            <a:endParaRPr sz="1600">
              <a:solidFill>
                <a:schemeClr val="dk1"/>
              </a:solidFill>
              <a:highlight>
                <a:srgbClr val="FFFFFF"/>
              </a:highlight>
            </a:endParaRPr>
          </a:p>
          <a:p>
            <a:pPr marL="685800" lvl="0" indent="-342900" algn="l" rtl="0">
              <a:lnSpc>
                <a:spcPct val="115000"/>
              </a:lnSpc>
              <a:spcBef>
                <a:spcPts val="0"/>
              </a:spcBef>
              <a:spcAft>
                <a:spcPts val="0"/>
              </a:spcAft>
              <a:buClr>
                <a:schemeClr val="dk1"/>
              </a:buClr>
              <a:buSzPts val="1800"/>
              <a:buFont typeface="Arial"/>
              <a:buChar char="●"/>
            </a:pPr>
            <a:r>
              <a:rPr lang="en" sz="1600" u="sng">
                <a:solidFill>
                  <a:srgbClr val="0563C1"/>
                </a:solidFill>
                <a:highlight>
                  <a:srgbClr val="FFFFFF"/>
                </a:highlight>
                <a:hlinkClick r:id="rId5">
                  <a:extLst>
                    <a:ext uri="{A12FA001-AC4F-418D-AE19-62706E023703}">
                      <ahyp:hlinkClr xmlns:ahyp="http://schemas.microsoft.com/office/drawing/2018/hyperlinkcolor" val="tx"/>
                    </a:ext>
                  </a:extLst>
                </a:hlinkClick>
              </a:rPr>
              <a:t>Cincinnati Public Library</a:t>
            </a:r>
            <a:r>
              <a:rPr lang="en" sz="1600">
                <a:solidFill>
                  <a:schemeClr val="dk1"/>
                </a:solidFill>
                <a:highlight>
                  <a:srgbClr val="FFFFFF"/>
                </a:highlight>
              </a:rPr>
              <a:t>: </a:t>
            </a:r>
            <a:r>
              <a:rPr lang="en" sz="1600" u="sng">
                <a:solidFill>
                  <a:schemeClr val="dk1"/>
                </a:solidFill>
                <a:highlight>
                  <a:srgbClr val="FFFFFF"/>
                </a:highlight>
              </a:rPr>
              <a:t>Free </a:t>
            </a:r>
            <a:r>
              <a:rPr lang="en" sz="1600">
                <a:solidFill>
                  <a:schemeClr val="dk1"/>
                </a:solidFill>
                <a:highlight>
                  <a:srgbClr val="FFFFFF"/>
                </a:highlight>
              </a:rPr>
              <a:t>Resources/Classes/Workshops </a:t>
            </a:r>
            <a:endParaRPr sz="1600">
              <a:solidFill>
                <a:schemeClr val="dk1"/>
              </a:solidFill>
              <a:highlight>
                <a:srgbClr val="FFFFFF"/>
              </a:highlight>
            </a:endParaRPr>
          </a:p>
          <a:p>
            <a:pPr marL="685800" lvl="0" indent="-342900" algn="l" rtl="0">
              <a:lnSpc>
                <a:spcPct val="115000"/>
              </a:lnSpc>
              <a:spcBef>
                <a:spcPts val="0"/>
              </a:spcBef>
              <a:spcAft>
                <a:spcPts val="0"/>
              </a:spcAft>
              <a:buClr>
                <a:schemeClr val="dk1"/>
              </a:buClr>
              <a:buSzPts val="1800"/>
              <a:buFont typeface="Arial"/>
              <a:buChar char="●"/>
            </a:pPr>
            <a:r>
              <a:rPr lang="en" sz="1600" u="sng">
                <a:solidFill>
                  <a:srgbClr val="0563C1"/>
                </a:solidFill>
                <a:highlight>
                  <a:srgbClr val="FFFFFF"/>
                </a:highlight>
                <a:hlinkClick r:id="rId6">
                  <a:extLst>
                    <a:ext uri="{A12FA001-AC4F-418D-AE19-62706E023703}">
                      <ahyp:hlinkClr xmlns:ahyp="http://schemas.microsoft.com/office/drawing/2018/hyperlinkcolor" val="tx"/>
                    </a:ext>
                  </a:extLst>
                </a:hlinkClick>
              </a:rPr>
              <a:t>Greater Cincinnati Foundation:</a:t>
            </a:r>
            <a:r>
              <a:rPr lang="en" sz="1600">
                <a:solidFill>
                  <a:schemeClr val="dk1"/>
                </a:solidFill>
                <a:highlight>
                  <a:srgbClr val="FFFFFF"/>
                </a:highlight>
              </a:rPr>
              <a:t>  Resources, Data, Capacity Building guides  </a:t>
            </a:r>
            <a:endParaRPr sz="1600">
              <a:solidFill>
                <a:schemeClr val="dk1"/>
              </a:solidFill>
              <a:highlight>
                <a:srgbClr val="FFFFFF"/>
              </a:highlight>
            </a:endParaRPr>
          </a:p>
          <a:p>
            <a:pPr marL="685800" lvl="0" indent="-342900" algn="l" rtl="0">
              <a:lnSpc>
                <a:spcPct val="115000"/>
              </a:lnSpc>
              <a:spcBef>
                <a:spcPts val="0"/>
              </a:spcBef>
              <a:spcAft>
                <a:spcPts val="0"/>
              </a:spcAft>
              <a:buClr>
                <a:schemeClr val="dk1"/>
              </a:buClr>
              <a:buSzPts val="1800"/>
              <a:buFont typeface="Arial"/>
              <a:buChar char="●"/>
            </a:pPr>
            <a:r>
              <a:rPr lang="en" sz="1600">
                <a:solidFill>
                  <a:schemeClr val="dk1"/>
                </a:solidFill>
                <a:highlight>
                  <a:srgbClr val="FFFFFF"/>
                </a:highlight>
              </a:rPr>
              <a:t>-</a:t>
            </a:r>
            <a:r>
              <a:rPr lang="en" sz="1600" u="sng">
                <a:solidFill>
                  <a:srgbClr val="0563C1"/>
                </a:solidFill>
                <a:highlight>
                  <a:srgbClr val="FFFFFF"/>
                </a:highlight>
                <a:hlinkClick r:id="rId7">
                  <a:extLst>
                    <a:ext uri="{A12FA001-AC4F-418D-AE19-62706E023703}">
                      <ahyp:hlinkClr xmlns:ahyp="http://schemas.microsoft.com/office/drawing/2018/hyperlinkcolor" val="tx"/>
                    </a:ext>
                  </a:extLst>
                </a:hlinkClick>
              </a:rPr>
              <a:t>Grammarly</a:t>
            </a:r>
            <a:r>
              <a:rPr lang="en" sz="1600">
                <a:solidFill>
                  <a:schemeClr val="dk1"/>
                </a:solidFill>
                <a:highlight>
                  <a:srgbClr val="FFFFFF"/>
                </a:highlight>
              </a:rPr>
              <a:t> - </a:t>
            </a:r>
            <a:r>
              <a:rPr lang="en" sz="1600" u="sng">
                <a:solidFill>
                  <a:schemeClr val="dk1"/>
                </a:solidFill>
                <a:highlight>
                  <a:srgbClr val="FFFFFF"/>
                </a:highlight>
              </a:rPr>
              <a:t>Free </a:t>
            </a:r>
            <a:r>
              <a:rPr lang="en" sz="1600">
                <a:solidFill>
                  <a:schemeClr val="dk1"/>
                </a:solidFill>
                <a:highlight>
                  <a:srgbClr val="FFFFFF"/>
                </a:highlight>
              </a:rPr>
              <a:t>AI proofreading application  </a:t>
            </a:r>
            <a:endParaRPr sz="1600">
              <a:solidFill>
                <a:schemeClr val="dk1"/>
              </a:solidFill>
              <a:highlight>
                <a:srgbClr val="FFFFFF"/>
              </a:highlight>
            </a:endParaRPr>
          </a:p>
          <a:p>
            <a:pPr marL="685800" lvl="0" indent="-342900" algn="l" rtl="0">
              <a:lnSpc>
                <a:spcPct val="115000"/>
              </a:lnSpc>
              <a:spcBef>
                <a:spcPts val="0"/>
              </a:spcBef>
              <a:spcAft>
                <a:spcPts val="0"/>
              </a:spcAft>
              <a:buClr>
                <a:schemeClr val="dk1"/>
              </a:buClr>
              <a:buSzPts val="1800"/>
              <a:buFont typeface="Arial"/>
              <a:buChar char="●"/>
            </a:pPr>
            <a:r>
              <a:rPr lang="en" sz="1600">
                <a:solidFill>
                  <a:schemeClr val="dk1"/>
                </a:solidFill>
                <a:highlight>
                  <a:srgbClr val="FFFFFF"/>
                </a:highlight>
              </a:rPr>
              <a:t>- Linkedin Grant Writing Webinars </a:t>
            </a:r>
            <a:endParaRPr sz="1600">
              <a:solidFill>
                <a:schemeClr val="dk1"/>
              </a:solidFill>
              <a:highlight>
                <a:srgbClr val="FFFFFF"/>
              </a:highlight>
            </a:endParaRPr>
          </a:p>
          <a:p>
            <a:pPr marL="685800" lvl="0" indent="-342900" algn="l" rtl="0">
              <a:lnSpc>
                <a:spcPct val="115000"/>
              </a:lnSpc>
              <a:spcBef>
                <a:spcPts val="0"/>
              </a:spcBef>
              <a:spcAft>
                <a:spcPts val="0"/>
              </a:spcAft>
              <a:buClr>
                <a:schemeClr val="dk1"/>
              </a:buClr>
              <a:buSzPts val="1800"/>
              <a:buFont typeface="Arial"/>
              <a:buChar char="●"/>
            </a:pPr>
            <a:r>
              <a:rPr lang="en" sz="1600" u="sng">
                <a:solidFill>
                  <a:srgbClr val="0563C1"/>
                </a:solidFill>
                <a:highlight>
                  <a:srgbClr val="FFFFFF"/>
                </a:highlight>
                <a:hlinkClick r:id="rId8">
                  <a:extLst>
                    <a:ext uri="{A12FA001-AC4F-418D-AE19-62706E023703}">
                      <ahyp:hlinkClr xmlns:ahyp="http://schemas.microsoft.com/office/drawing/2018/hyperlinkcolor" val="tx"/>
                    </a:ext>
                  </a:extLst>
                </a:hlinkClick>
              </a:rPr>
              <a:t>City of Cincinnati- OPDA(office of performance and data analytics)</a:t>
            </a:r>
            <a:r>
              <a:rPr lang="en" sz="1600">
                <a:solidFill>
                  <a:schemeClr val="dk1"/>
                </a:solidFill>
                <a:highlight>
                  <a:srgbClr val="FFFFFF"/>
                </a:highlight>
              </a:rPr>
              <a:t> - </a:t>
            </a:r>
            <a:r>
              <a:rPr lang="en" sz="1600" u="sng">
                <a:solidFill>
                  <a:schemeClr val="dk1"/>
                </a:solidFill>
                <a:highlight>
                  <a:srgbClr val="FFFFFF"/>
                </a:highlight>
              </a:rPr>
              <a:t>Free </a:t>
            </a:r>
            <a:r>
              <a:rPr lang="en" sz="1600">
                <a:solidFill>
                  <a:schemeClr val="dk1"/>
                </a:solidFill>
                <a:highlight>
                  <a:srgbClr val="FFFFFF"/>
                </a:highlight>
              </a:rPr>
              <a:t>for public, Cincy Insights is also a good tool via ODPA.  </a:t>
            </a:r>
            <a:endParaRPr sz="1600">
              <a:solidFill>
                <a:schemeClr val="dk1"/>
              </a:solidFill>
              <a:highlight>
                <a:srgbClr val="FFFFFF"/>
              </a:highlight>
            </a:endParaRPr>
          </a:p>
          <a:p>
            <a:pPr marL="685800" lvl="0" indent="-342900" algn="l" rtl="0">
              <a:lnSpc>
                <a:spcPct val="115000"/>
              </a:lnSpc>
              <a:spcBef>
                <a:spcPts val="0"/>
              </a:spcBef>
              <a:spcAft>
                <a:spcPts val="0"/>
              </a:spcAft>
              <a:buClr>
                <a:schemeClr val="dk1"/>
              </a:buClr>
              <a:buSzPts val="1800"/>
              <a:buFont typeface="Arial"/>
              <a:buChar char="●"/>
            </a:pPr>
            <a:r>
              <a:rPr lang="en" sz="1600" u="sng">
                <a:solidFill>
                  <a:srgbClr val="0563C1"/>
                </a:solidFill>
                <a:highlight>
                  <a:srgbClr val="FFFFFF"/>
                </a:highlight>
                <a:hlinkClick r:id="rId9">
                  <a:extLst>
                    <a:ext uri="{A12FA001-AC4F-418D-AE19-62706E023703}">
                      <ahyp:hlinkClr xmlns:ahyp="http://schemas.microsoft.com/office/drawing/2018/hyperlinkcolor" val="tx"/>
                    </a:ext>
                  </a:extLst>
                </a:hlinkClick>
              </a:rPr>
              <a:t>University of Cincinnati Grant Writing Resources</a:t>
            </a:r>
            <a:r>
              <a:rPr lang="en" sz="1600">
                <a:solidFill>
                  <a:schemeClr val="dk1"/>
                </a:solidFill>
                <a:highlight>
                  <a:srgbClr val="FFFFFF"/>
                </a:highlight>
              </a:rPr>
              <a:t>- Ebooks, Web Resources  </a:t>
            </a:r>
            <a:endParaRPr sz="1600">
              <a:solidFill>
                <a:schemeClr val="dk1"/>
              </a:solidFill>
              <a:highlight>
                <a:srgbClr val="FFFFFF"/>
              </a:highlight>
            </a:endParaRPr>
          </a:p>
          <a:p>
            <a:pPr marL="685800" lvl="0" indent="-342900" algn="l" rtl="0">
              <a:lnSpc>
                <a:spcPct val="115000"/>
              </a:lnSpc>
              <a:spcBef>
                <a:spcPts val="0"/>
              </a:spcBef>
              <a:spcAft>
                <a:spcPts val="0"/>
              </a:spcAft>
              <a:buClr>
                <a:schemeClr val="dk1"/>
              </a:buClr>
              <a:buSzPts val="1800"/>
              <a:buFont typeface="Arial"/>
              <a:buChar char="●"/>
            </a:pPr>
            <a:r>
              <a:rPr lang="en" sz="1600" u="sng">
                <a:solidFill>
                  <a:srgbClr val="0563C1"/>
                </a:solidFill>
                <a:highlight>
                  <a:srgbClr val="FFFFFF"/>
                </a:highlight>
                <a:hlinkClick r:id="rId10">
                  <a:extLst>
                    <a:ext uri="{A12FA001-AC4F-418D-AE19-62706E023703}">
                      <ahyp:hlinkClr xmlns:ahyp="http://schemas.microsoft.com/office/drawing/2018/hyperlinkcolor" val="tx"/>
                    </a:ext>
                  </a:extLst>
                </a:hlinkClick>
              </a:rPr>
              <a:t>Grants Plus Resources:</a:t>
            </a:r>
            <a:r>
              <a:rPr lang="en" sz="1600">
                <a:solidFill>
                  <a:schemeClr val="dk1"/>
                </a:solidFill>
                <a:highlight>
                  <a:srgbClr val="FFFFFF"/>
                </a:highlight>
              </a:rPr>
              <a:t> They also offer services for non-profits, webinars, articles, etc.   </a:t>
            </a:r>
            <a:endParaRPr sz="1600">
              <a:solidFill>
                <a:schemeClr val="dk1"/>
              </a:solidFill>
              <a:highlight>
                <a:srgbClr val="FFFFFF"/>
              </a:highlight>
            </a:endParaRPr>
          </a:p>
          <a:p>
            <a:pPr marL="0" lvl="0" indent="0" algn="l" rtl="0">
              <a:spcBef>
                <a:spcPts val="0"/>
              </a:spcBef>
              <a:spcAft>
                <a:spcPts val="0"/>
              </a:spcAft>
              <a:buNone/>
            </a:pPr>
            <a:endParaRPr b="1"/>
          </a:p>
        </p:txBody>
      </p:sp>
      <p:sp>
        <p:nvSpPr>
          <p:cNvPr id="240" name="Google Shape;240;g28128dbfe3b_0_599"/>
          <p:cNvSpPr txBox="1"/>
          <p:nvPr/>
        </p:nvSpPr>
        <p:spPr>
          <a:xfrm>
            <a:off x="-1592450" y="3527225"/>
            <a:ext cx="8572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9"/>
          <p:cNvSpPr txBox="1"/>
          <p:nvPr/>
        </p:nvSpPr>
        <p:spPr>
          <a:xfrm>
            <a:off x="433677" y="2778072"/>
            <a:ext cx="8262269" cy="303162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Arial Black"/>
                <a:ea typeface="Arial Black"/>
                <a:cs typeface="Arial Black"/>
                <a:sym typeface="Arial Black"/>
              </a:rPr>
              <a:t>QUESTIONS?</a:t>
            </a:r>
            <a:endParaRPr sz="3600" b="0" i="0" u="none" strike="noStrike" cap="none">
              <a:solidFill>
                <a:srgbClr val="000000"/>
              </a:solidFill>
              <a:latin typeface="Arial Black"/>
              <a:ea typeface="Arial Black"/>
              <a:cs typeface="Arial Black"/>
              <a:sym typeface="Arial Black"/>
            </a:endParaRPr>
          </a:p>
          <a:p>
            <a:pPr marL="0" marR="0" lvl="0" indent="0" algn="ctr" rtl="0">
              <a:lnSpc>
                <a:spcPct val="100000"/>
              </a:lnSpc>
              <a:spcBef>
                <a:spcPts val="0"/>
              </a:spcBef>
              <a:spcAft>
                <a:spcPts val="0"/>
              </a:spcAft>
              <a:buNone/>
            </a:pPr>
            <a:endParaRPr sz="3600" b="0" i="0" u="none" strike="noStrike" cap="none">
              <a:solidFill>
                <a:srgbClr val="000000"/>
              </a:solidFill>
              <a:latin typeface="Arial Black"/>
              <a:ea typeface="Arial Black"/>
              <a:cs typeface="Arial Black"/>
              <a:sym typeface="Arial Black"/>
            </a:endParaRPr>
          </a:p>
          <a:p>
            <a:pPr marL="0" marR="0" lvl="0" indent="0" algn="ctr" rtl="0">
              <a:lnSpc>
                <a:spcPct val="100000"/>
              </a:lnSpc>
              <a:spcBef>
                <a:spcPts val="0"/>
              </a:spcBef>
              <a:spcAft>
                <a:spcPts val="0"/>
              </a:spcAft>
              <a:buNone/>
            </a:pPr>
            <a:r>
              <a:rPr lang="en" sz="2400" b="0" i="0" u="none" strike="noStrike" cap="none">
                <a:solidFill>
                  <a:srgbClr val="FF0000"/>
                </a:solidFill>
                <a:latin typeface="Arial"/>
                <a:ea typeface="Arial"/>
                <a:cs typeface="Arial"/>
                <a:sym typeface="Arial"/>
              </a:rPr>
              <a:t>Please note it is required to meet with Safe and Clean Grant Coordinator to be eligible for funding.</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To learn more about Safe and Clean Funding please visit </a:t>
            </a:r>
            <a:endParaRPr/>
          </a:p>
          <a:p>
            <a:pPr marL="0" marR="0" lvl="0" indent="0" algn="ctr" rtl="0">
              <a:lnSpc>
                <a:spcPct val="100000"/>
              </a:lnSpc>
              <a:spcBef>
                <a:spcPts val="0"/>
              </a:spcBef>
              <a:spcAft>
                <a:spcPts val="0"/>
              </a:spcAft>
              <a:buNone/>
            </a:pPr>
            <a:r>
              <a:rPr lang="en" sz="2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our website</a:t>
            </a:r>
            <a:r>
              <a:rPr lang="en" sz="2400" b="0" i="0" u="none" strike="noStrike" cap="none">
                <a:solidFill>
                  <a:srgbClr val="000000"/>
                </a:solidFill>
                <a:latin typeface="Arial"/>
                <a:ea typeface="Arial"/>
                <a:cs typeface="Arial"/>
                <a:sym typeface="Arial"/>
              </a:rPr>
              <a:t> here</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Ty Wesselkamper</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Safe and Clean Grant Coordinator</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sng" strike="noStrike" cap="none">
                <a:solidFill>
                  <a:schemeClr val="hlink"/>
                </a:solidFill>
                <a:latin typeface="Arial"/>
                <a:ea typeface="Arial"/>
                <a:cs typeface="Arial"/>
                <a:sym typeface="Arial"/>
                <a:hlinkClick r:id="rId4"/>
              </a:rPr>
              <a:t>ty@keepcincinnatibeautiful.org</a:t>
            </a:r>
            <a:endParaRPr sz="2400" b="0" i="0" u="none" strike="noStrike" cap="none">
              <a:solidFill>
                <a:schemeClr val="hlink"/>
              </a:solidFill>
              <a:latin typeface="Arial"/>
              <a:ea typeface="Arial"/>
              <a:cs typeface="Arial"/>
              <a:sym typeface="Arial"/>
            </a:endParaRPr>
          </a:p>
          <a:p>
            <a:pPr marL="0" marR="0" lvl="0" indent="0" algn="ctr" rtl="0">
              <a:lnSpc>
                <a:spcPct val="100000"/>
              </a:lnSpc>
              <a:spcBef>
                <a:spcPts val="0"/>
              </a:spcBef>
              <a:spcAft>
                <a:spcPts val="0"/>
              </a:spcAft>
              <a:buNone/>
            </a:pPr>
            <a:endParaRPr sz="2400" b="0" i="0" u="sng" strike="noStrike" cap="none">
              <a:solidFill>
                <a:schemeClr val="hlink"/>
              </a:solidFill>
              <a:latin typeface="Arial"/>
              <a:ea typeface="Arial"/>
              <a:cs typeface="Arial"/>
              <a:sym typeface="Arial"/>
            </a:endParaRPr>
          </a:p>
        </p:txBody>
      </p:sp>
      <p:pic>
        <p:nvPicPr>
          <p:cNvPr id="246" name="Google Shape;246;p19" descr="14251iFE4CCF77A42BE57E"/>
          <p:cNvPicPr preferRelativeResize="0"/>
          <p:nvPr/>
        </p:nvPicPr>
        <p:blipFill rotWithShape="1">
          <a:blip r:embed="rId5">
            <a:alphaModFix/>
          </a:blip>
          <a:srcRect/>
          <a:stretch/>
        </p:blipFill>
        <p:spPr>
          <a:xfrm rot="665328">
            <a:off x="7745691" y="5126125"/>
            <a:ext cx="1380301" cy="13803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txBox="1"/>
          <p:nvPr/>
        </p:nvSpPr>
        <p:spPr>
          <a:xfrm>
            <a:off x="276020" y="1843135"/>
            <a:ext cx="4584000" cy="4340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chemeClr val="dk1"/>
                </a:solidFill>
                <a:latin typeface="Arial"/>
                <a:ea typeface="Arial"/>
                <a:cs typeface="Arial"/>
                <a:sym typeface="Arial"/>
              </a:rPr>
              <a:t>The goals of Safe and Clean Fund are to:</a:t>
            </a:r>
            <a:endParaRPr sz="1600"/>
          </a:p>
          <a:p>
            <a:pPr marL="0" marR="0" lvl="0" indent="0" algn="l" rtl="0">
              <a:lnSpc>
                <a:spcPct val="100000"/>
              </a:lnSpc>
              <a:spcBef>
                <a:spcPts val="0"/>
              </a:spcBef>
              <a:spcAft>
                <a:spcPts val="0"/>
              </a:spcAft>
              <a:buNone/>
            </a:pPr>
            <a:endParaRPr sz="1600" b="0" i="0" u="none" strike="noStrike" cap="none">
              <a:solidFill>
                <a:schemeClr val="dk1"/>
              </a:solidFill>
              <a:latin typeface="Arial"/>
              <a:ea typeface="Arial"/>
              <a:cs typeface="Arial"/>
              <a:sym typeface="Arial"/>
            </a:endParaRPr>
          </a:p>
          <a:p>
            <a:pPr marL="285750" marR="0" lvl="0" indent="-273050" algn="l" rtl="0">
              <a:lnSpc>
                <a:spcPct val="100000"/>
              </a:lnSpc>
              <a:spcBef>
                <a:spcPts val="0"/>
              </a:spcBef>
              <a:spcAft>
                <a:spcPts val="0"/>
              </a:spcAft>
              <a:buClr>
                <a:srgbClr val="000000"/>
              </a:buClr>
              <a:buSzPts val="1600"/>
              <a:buFont typeface="Noto Sans Symbols"/>
              <a:buChar char="●"/>
            </a:pPr>
            <a:r>
              <a:rPr lang="en" sz="1600" b="0" i="0" u="none" strike="noStrike" cap="none">
                <a:solidFill>
                  <a:schemeClr val="dk1"/>
                </a:solidFill>
                <a:latin typeface="Arial"/>
                <a:ea typeface="Arial"/>
                <a:cs typeface="Arial"/>
                <a:sym typeface="Arial"/>
              </a:rPr>
              <a:t>To support and encourage youth-led, community-based, and community-initiated projects</a:t>
            </a:r>
            <a:r>
              <a:rPr lang="en" sz="1600">
                <a:solidFill>
                  <a:schemeClr val="dk1"/>
                </a:solidFill>
              </a:rPr>
              <a:t>(collaboration with other communities/organizations strongly encouraged)</a:t>
            </a:r>
            <a:endParaRPr sz="1600"/>
          </a:p>
          <a:p>
            <a:pPr marL="285750" marR="0" lvl="0" indent="-171450" algn="l" rtl="0">
              <a:lnSpc>
                <a:spcPct val="100000"/>
              </a:lnSpc>
              <a:spcBef>
                <a:spcPts val="0"/>
              </a:spcBef>
              <a:spcAft>
                <a:spcPts val="0"/>
              </a:spcAft>
              <a:buClr>
                <a:srgbClr val="000000"/>
              </a:buClr>
              <a:buSzPts val="1800"/>
              <a:buFont typeface="Noto Sans Symbols"/>
              <a:buNone/>
            </a:pPr>
            <a:endParaRPr sz="1600" b="0" i="0" u="none" strike="noStrike" cap="none">
              <a:solidFill>
                <a:schemeClr val="dk1"/>
              </a:solidFill>
              <a:latin typeface="Arial"/>
              <a:ea typeface="Arial"/>
              <a:cs typeface="Arial"/>
              <a:sym typeface="Arial"/>
            </a:endParaRPr>
          </a:p>
          <a:p>
            <a:pPr marL="285750" marR="0" lvl="0" indent="-273050" algn="l" rtl="0">
              <a:lnSpc>
                <a:spcPct val="100000"/>
              </a:lnSpc>
              <a:spcBef>
                <a:spcPts val="0"/>
              </a:spcBef>
              <a:spcAft>
                <a:spcPts val="0"/>
              </a:spcAft>
              <a:buClr>
                <a:srgbClr val="000000"/>
              </a:buClr>
              <a:buSzPts val="1600"/>
              <a:buFont typeface="Noto Sans Symbols"/>
              <a:buChar char="●"/>
            </a:pPr>
            <a:r>
              <a:rPr lang="en" sz="1600" b="0" i="0" u="none" strike="noStrike" cap="none">
                <a:solidFill>
                  <a:schemeClr val="dk1"/>
                </a:solidFill>
                <a:latin typeface="Arial"/>
                <a:ea typeface="Arial"/>
                <a:cs typeface="Arial"/>
                <a:sym typeface="Arial"/>
              </a:rPr>
              <a:t>To support projects that harness the power of young people to create lasting, positive changes in their communities.  </a:t>
            </a:r>
            <a:endParaRPr sz="1600"/>
          </a:p>
          <a:p>
            <a:pPr marL="285750" marR="0" lvl="0" indent="-171450" algn="l" rtl="0">
              <a:lnSpc>
                <a:spcPct val="100000"/>
              </a:lnSpc>
              <a:spcBef>
                <a:spcPts val="0"/>
              </a:spcBef>
              <a:spcAft>
                <a:spcPts val="0"/>
              </a:spcAft>
              <a:buClr>
                <a:srgbClr val="000000"/>
              </a:buClr>
              <a:buSzPts val="1800"/>
              <a:buFont typeface="Noto Sans Symbols"/>
              <a:buNone/>
            </a:pPr>
            <a:endParaRPr sz="1600" b="0" i="0" u="none" strike="noStrike" cap="none">
              <a:solidFill>
                <a:schemeClr val="dk1"/>
              </a:solidFill>
              <a:latin typeface="Arial"/>
              <a:ea typeface="Arial"/>
              <a:cs typeface="Arial"/>
              <a:sym typeface="Arial"/>
            </a:endParaRPr>
          </a:p>
          <a:p>
            <a:pPr marL="285750" marR="0" lvl="0" indent="-273050" algn="l" rtl="0">
              <a:lnSpc>
                <a:spcPct val="100000"/>
              </a:lnSpc>
              <a:spcBef>
                <a:spcPts val="0"/>
              </a:spcBef>
              <a:spcAft>
                <a:spcPts val="0"/>
              </a:spcAft>
              <a:buClr>
                <a:srgbClr val="000000"/>
              </a:buClr>
              <a:buSzPts val="1600"/>
              <a:buFont typeface="Noto Sans Symbols"/>
              <a:buChar char="●"/>
            </a:pPr>
            <a:r>
              <a:rPr lang="en" sz="1600" b="0" i="0" u="none" strike="noStrike" cap="none">
                <a:solidFill>
                  <a:schemeClr val="dk1"/>
                </a:solidFill>
                <a:latin typeface="Arial"/>
                <a:ea typeface="Arial"/>
                <a:cs typeface="Arial"/>
                <a:sym typeface="Arial"/>
              </a:rPr>
              <a:t>To provide financial support for one-time costs </a:t>
            </a:r>
            <a:r>
              <a:rPr lang="en" sz="1600" b="1" i="0" u="none" strike="noStrike" cap="none">
                <a:solidFill>
                  <a:schemeClr val="dk1"/>
                </a:solidFill>
                <a:latin typeface="Arial"/>
                <a:ea typeface="Arial"/>
                <a:cs typeface="Arial"/>
                <a:sym typeface="Arial"/>
              </a:rPr>
              <a:t>(not ongoing operating expenses)</a:t>
            </a:r>
            <a:r>
              <a:rPr lang="en" sz="1600" b="0" i="0" u="none" strike="noStrike" cap="none">
                <a:solidFill>
                  <a:schemeClr val="dk1"/>
                </a:solidFill>
                <a:latin typeface="Arial"/>
                <a:ea typeface="Arial"/>
                <a:cs typeface="Arial"/>
                <a:sym typeface="Arial"/>
              </a:rPr>
              <a:t> for neighborhood-led initiatives to improve the quality of life within the City’s neighborhoods. </a:t>
            </a:r>
            <a:endParaRPr sz="1600"/>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pic>
        <p:nvPicPr>
          <p:cNvPr id="79" name="Google Shape;79;p3" descr="A person pushing a wheelbarrow&#10;&#10;Description automatically generated"/>
          <p:cNvPicPr preferRelativeResize="0"/>
          <p:nvPr/>
        </p:nvPicPr>
        <p:blipFill rotWithShape="1">
          <a:blip r:embed="rId3">
            <a:alphaModFix/>
          </a:blip>
          <a:srcRect l="16278" t="16084" r="-930" b="4895"/>
          <a:stretch/>
        </p:blipFill>
        <p:spPr>
          <a:xfrm>
            <a:off x="5291375" y="1843124"/>
            <a:ext cx="3345658" cy="4200432"/>
          </a:xfrm>
          <a:prstGeom prst="rect">
            <a:avLst/>
          </a:prstGeom>
          <a:noFill/>
          <a:ln>
            <a:noFill/>
          </a:ln>
        </p:spPr>
      </p:pic>
      <p:sp>
        <p:nvSpPr>
          <p:cNvPr id="80" name="Google Shape;80;p3"/>
          <p:cNvSpPr txBox="1"/>
          <p:nvPr/>
        </p:nvSpPr>
        <p:spPr>
          <a:xfrm>
            <a:off x="5297739" y="6050649"/>
            <a:ext cx="334704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Volunteers came together to help Mt. Airy C.U.R.E remove litter and invasive plants at Mt. Airy's business district.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4" descr="A group of people in a room&#10;&#10;Description automatically generated"/>
          <p:cNvPicPr preferRelativeResize="0"/>
          <p:nvPr/>
        </p:nvPicPr>
        <p:blipFill rotWithShape="1">
          <a:blip r:embed="rId3">
            <a:alphaModFix/>
          </a:blip>
          <a:srcRect/>
          <a:stretch/>
        </p:blipFill>
        <p:spPr>
          <a:xfrm>
            <a:off x="227925" y="1716500"/>
            <a:ext cx="5441301" cy="3720075"/>
          </a:xfrm>
          <a:prstGeom prst="rect">
            <a:avLst/>
          </a:prstGeom>
          <a:noFill/>
          <a:ln>
            <a:noFill/>
          </a:ln>
        </p:spPr>
      </p:pic>
      <p:sp>
        <p:nvSpPr>
          <p:cNvPr id="86" name="Google Shape;86;p4"/>
          <p:cNvSpPr txBox="1"/>
          <p:nvPr/>
        </p:nvSpPr>
        <p:spPr>
          <a:xfrm>
            <a:off x="5678861" y="1716500"/>
            <a:ext cx="3243628" cy="5124577"/>
          </a:xfrm>
          <a:prstGeom prst="rect">
            <a:avLst/>
          </a:prstGeom>
          <a:noFill/>
          <a:ln>
            <a:noFill/>
          </a:ln>
        </p:spPr>
        <p:txBody>
          <a:bodyPr spcFirstLastPara="1" wrap="square" lIns="91425" tIns="91425" rIns="91425" bIns="91425" anchor="t" anchorCtr="0">
            <a:spAutoFit/>
          </a:bodyPr>
          <a:lstStyle/>
          <a:p>
            <a:pPr marL="13970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The Safe and Clean Neighborhood Fund was:</a:t>
            </a:r>
            <a:endParaRPr sz="1600" b="0" i="0" u="none" strike="noStrike" cap="none">
              <a:solidFill>
                <a:srgbClr val="000000"/>
              </a:solidFill>
              <a:latin typeface="Arial"/>
              <a:ea typeface="Arial"/>
              <a:cs typeface="Arial"/>
              <a:sym typeface="Arial"/>
            </a:endParaRPr>
          </a:p>
          <a:p>
            <a:pPr marL="13970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425450" marR="0" lvl="0" indent="-298450" algn="l" rtl="0">
              <a:lnSpc>
                <a:spcPct val="100000"/>
              </a:lnSpc>
              <a:spcBef>
                <a:spcPts val="0"/>
              </a:spcBef>
              <a:spcAft>
                <a:spcPts val="0"/>
              </a:spcAft>
              <a:buClr>
                <a:schemeClr val="dk1"/>
              </a:buClr>
              <a:buSzPts val="1600"/>
              <a:buFont typeface="Courier New"/>
              <a:buChar char="o"/>
            </a:pPr>
            <a:r>
              <a:rPr lang="en" sz="1600" b="0" i="0" u="none" strike="noStrike" cap="none">
                <a:solidFill>
                  <a:srgbClr val="000000"/>
                </a:solidFill>
                <a:latin typeface="Arial"/>
                <a:ea typeface="Arial"/>
                <a:cs typeface="Arial"/>
                <a:sym typeface="Arial"/>
              </a:rPr>
              <a:t>Established in 2003 by the City of Cincinnati</a:t>
            </a:r>
            <a:endParaRPr sz="1600" b="0" i="0" u="none" strike="noStrike" cap="none">
              <a:solidFill>
                <a:srgbClr val="000000"/>
              </a:solidFill>
              <a:latin typeface="Arial"/>
              <a:ea typeface="Arial"/>
              <a:cs typeface="Arial"/>
              <a:sym typeface="Arial"/>
            </a:endParaRPr>
          </a:p>
          <a:p>
            <a:pPr marL="425450" marR="0" lvl="0" indent="-298450" algn="l" rtl="0">
              <a:lnSpc>
                <a:spcPct val="100000"/>
              </a:lnSpc>
              <a:spcBef>
                <a:spcPts val="0"/>
              </a:spcBef>
              <a:spcAft>
                <a:spcPts val="0"/>
              </a:spcAft>
              <a:buClr>
                <a:schemeClr val="dk1"/>
              </a:buClr>
              <a:buSzPts val="1600"/>
              <a:buFont typeface="Courier New"/>
              <a:buChar char="o"/>
            </a:pPr>
            <a:r>
              <a:rPr lang="en" sz="1600" b="0" i="0" u="none" strike="noStrike" cap="none">
                <a:solidFill>
                  <a:srgbClr val="000000"/>
                </a:solidFill>
                <a:latin typeface="Arial"/>
                <a:ea typeface="Arial"/>
                <a:cs typeface="Arial"/>
                <a:sym typeface="Arial"/>
              </a:rPr>
              <a:t>Keep Cincinnati Beautiful has been grant administrator since 2007</a:t>
            </a:r>
            <a:endParaRPr sz="1600" b="0" i="0" u="none" strike="noStrike" cap="none">
              <a:solidFill>
                <a:srgbClr val="000000"/>
              </a:solidFill>
              <a:latin typeface="Arial"/>
              <a:ea typeface="Arial"/>
              <a:cs typeface="Arial"/>
              <a:sym typeface="Arial"/>
            </a:endParaRPr>
          </a:p>
          <a:p>
            <a:pPr marL="425450" marR="0" lvl="0" indent="-298450" algn="l" rtl="0">
              <a:lnSpc>
                <a:spcPct val="100000"/>
              </a:lnSpc>
              <a:spcBef>
                <a:spcPts val="0"/>
              </a:spcBef>
              <a:spcAft>
                <a:spcPts val="0"/>
              </a:spcAft>
              <a:buClr>
                <a:schemeClr val="dk1"/>
              </a:buClr>
              <a:buSzPts val="1600"/>
              <a:buFont typeface="Courier New"/>
              <a:buChar char="o"/>
            </a:pPr>
            <a:r>
              <a:rPr lang="en" sz="1600" b="0" i="0" u="none" strike="noStrike" cap="none">
                <a:solidFill>
                  <a:srgbClr val="000000"/>
                </a:solidFill>
                <a:latin typeface="Arial"/>
                <a:ea typeface="Arial"/>
                <a:cs typeface="Arial"/>
                <a:sym typeface="Arial"/>
              </a:rPr>
              <a:t>$500,000 to distribute in FY 2024-2025 </a:t>
            </a:r>
            <a:endParaRPr sz="1600"/>
          </a:p>
          <a:p>
            <a:pPr marL="425450" marR="0" lvl="0" indent="-298450" algn="l" rtl="0">
              <a:lnSpc>
                <a:spcPct val="100000"/>
              </a:lnSpc>
              <a:spcBef>
                <a:spcPts val="0"/>
              </a:spcBef>
              <a:spcAft>
                <a:spcPts val="0"/>
              </a:spcAft>
              <a:buClr>
                <a:schemeClr val="dk1"/>
              </a:buClr>
              <a:buSzPts val="1600"/>
              <a:buFont typeface="Courier New"/>
              <a:buChar char="o"/>
            </a:pPr>
            <a:r>
              <a:rPr lang="en" sz="1600" b="0" i="0" u="none" strike="noStrike" cap="none">
                <a:solidFill>
                  <a:srgbClr val="000000"/>
                </a:solidFill>
                <a:latin typeface="Arial"/>
                <a:ea typeface="Arial"/>
                <a:cs typeface="Arial"/>
                <a:sym typeface="Arial"/>
              </a:rPr>
              <a:t>3 Grant Cycles per year</a:t>
            </a:r>
            <a:endParaRPr sz="1600"/>
          </a:p>
          <a:p>
            <a:pPr marL="425450" marR="0" lvl="0" indent="-298450" algn="l" rtl="0">
              <a:lnSpc>
                <a:spcPct val="100000"/>
              </a:lnSpc>
              <a:spcBef>
                <a:spcPts val="0"/>
              </a:spcBef>
              <a:spcAft>
                <a:spcPts val="0"/>
              </a:spcAft>
              <a:buClr>
                <a:schemeClr val="dk1"/>
              </a:buClr>
              <a:buSzPts val="1600"/>
              <a:buFont typeface="Courier New"/>
              <a:buChar char="o"/>
            </a:pPr>
            <a:r>
              <a:rPr lang="en" sz="1600" b="1" i="0" u="none" strike="noStrike" cap="none">
                <a:solidFill>
                  <a:srgbClr val="000000"/>
                </a:solidFill>
                <a:latin typeface="Arial"/>
                <a:ea typeface="Arial"/>
                <a:cs typeface="Arial"/>
                <a:sym typeface="Arial"/>
              </a:rPr>
              <a:t>Deadlines are 2nd Friday of January, May and September each year</a:t>
            </a:r>
            <a:endParaRPr sz="1600" b="1" i="0" u="none" strike="noStrike" cap="none">
              <a:solidFill>
                <a:srgbClr val="000000"/>
              </a:solidFill>
              <a:latin typeface="Arial"/>
              <a:ea typeface="Arial"/>
              <a:cs typeface="Arial"/>
              <a:sym typeface="Arial"/>
            </a:endParaRPr>
          </a:p>
          <a:p>
            <a:pPr marL="425450" marR="0" lvl="0" indent="-298450" algn="l" rtl="0">
              <a:lnSpc>
                <a:spcPct val="100000"/>
              </a:lnSpc>
              <a:spcBef>
                <a:spcPts val="0"/>
              </a:spcBef>
              <a:spcAft>
                <a:spcPts val="0"/>
              </a:spcAft>
              <a:buSzPts val="1600"/>
              <a:buChar char="o"/>
            </a:pPr>
            <a:r>
              <a:rPr lang="en" sz="1600"/>
              <a:t>50% of funds will go to Top 10 Neighborhoods experiencing gun violence in Cincinnati’s 52 neighborhoods. </a:t>
            </a:r>
            <a:endParaRPr sz="1600"/>
          </a:p>
          <a:p>
            <a:pPr marL="457200" marR="0" lvl="0" indent="0" algn="l" rtl="0">
              <a:lnSpc>
                <a:spcPct val="100000"/>
              </a:lnSpc>
              <a:spcBef>
                <a:spcPts val="0"/>
              </a:spcBef>
              <a:spcAft>
                <a:spcPts val="0"/>
              </a:spcAft>
              <a:buNone/>
            </a:pPr>
            <a:endParaRPr sz="1600" b="1"/>
          </a:p>
        </p:txBody>
      </p:sp>
      <p:sp>
        <p:nvSpPr>
          <p:cNvPr id="87" name="Google Shape;87;p4"/>
          <p:cNvSpPr txBox="1"/>
          <p:nvPr/>
        </p:nvSpPr>
        <p:spPr>
          <a:xfrm>
            <a:off x="132020" y="5571199"/>
            <a:ext cx="5633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Timeless Cares Studio and Narci Entertainment collaborated to host an Audio Youth Camp for the Summer of 2024. Youth had the opportunity to learn from professionals in </a:t>
            </a:r>
            <a:r>
              <a:rPr lang="en"/>
              <a:t>songwriting</a:t>
            </a:r>
            <a:r>
              <a:rPr lang="en" sz="1400" b="0" i="0" u="none" strike="noStrike" cap="none">
                <a:solidFill>
                  <a:srgbClr val="000000"/>
                </a:solidFill>
                <a:latin typeface="Arial"/>
                <a:ea typeface="Arial"/>
                <a:cs typeface="Arial"/>
                <a:sym typeface="Arial"/>
              </a:rPr>
              <a:t>, composing, and recording. Audio Youth Camp created 3 songs that were featured on The Wiz Radio Station.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body" idx="2"/>
          </p:nvPr>
        </p:nvSpPr>
        <p:spPr>
          <a:xfrm>
            <a:off x="945000" y="1882475"/>
            <a:ext cx="7254000" cy="988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60"/>
              </a:spcBef>
              <a:spcAft>
                <a:spcPts val="0"/>
              </a:spcAft>
              <a:buSzPts val="2800"/>
              <a:buNone/>
            </a:pPr>
            <a:r>
              <a:rPr lang="en" sz="2600" b="1">
                <a:solidFill>
                  <a:schemeClr val="dk1"/>
                </a:solidFill>
              </a:rPr>
              <a:t>Priority Focuses for September 2024 cycle:</a:t>
            </a:r>
            <a:endParaRPr sz="2600">
              <a:solidFill>
                <a:schemeClr val="dk1"/>
              </a:solidFill>
            </a:endParaRPr>
          </a:p>
        </p:txBody>
      </p:sp>
      <p:sp>
        <p:nvSpPr>
          <p:cNvPr id="93" name="Google Shape;93;p5"/>
          <p:cNvSpPr txBox="1">
            <a:spLocks noGrp="1"/>
          </p:cNvSpPr>
          <p:nvPr>
            <p:ph type="body" idx="3"/>
          </p:nvPr>
        </p:nvSpPr>
        <p:spPr>
          <a:xfrm>
            <a:off x="442673" y="2450414"/>
            <a:ext cx="8261888" cy="4198697"/>
          </a:xfrm>
          <a:prstGeom prst="rect">
            <a:avLst/>
          </a:prstGeom>
          <a:noFill/>
          <a:ln>
            <a:noFill/>
          </a:ln>
        </p:spPr>
        <p:txBody>
          <a:bodyPr spcFirstLastPara="1" wrap="square" lIns="91425" tIns="45700" rIns="91425" bIns="45700" anchor="t" anchorCtr="0">
            <a:noAutofit/>
          </a:bodyPr>
          <a:lstStyle/>
          <a:p>
            <a:pPr marL="336550" lvl="0" indent="-285750" algn="l" rtl="0">
              <a:lnSpc>
                <a:spcPct val="100000"/>
              </a:lnSpc>
              <a:spcBef>
                <a:spcPts val="560"/>
              </a:spcBef>
              <a:spcAft>
                <a:spcPts val="0"/>
              </a:spcAft>
              <a:buSzPts val="2800"/>
              <a:buChar char="•"/>
            </a:pPr>
            <a:r>
              <a:rPr lang="en" sz="1800" b="0">
                <a:solidFill>
                  <a:srgbClr val="0E101A"/>
                </a:solidFill>
              </a:rPr>
              <a:t>Engage Youth Leaders: Projects should be led by or actively involve young people who are passionate about improving their neighborhoods. </a:t>
            </a:r>
            <a:endParaRPr sz="1800" b="0">
              <a:solidFill>
                <a:srgbClr val="0E101A"/>
              </a:solidFill>
            </a:endParaRPr>
          </a:p>
          <a:p>
            <a:pPr marL="457200" marR="0" lvl="0" indent="-406400" algn="l" rtl="0">
              <a:lnSpc>
                <a:spcPct val="100000"/>
              </a:lnSpc>
              <a:spcBef>
                <a:spcPts val="560"/>
              </a:spcBef>
              <a:spcAft>
                <a:spcPts val="0"/>
              </a:spcAft>
              <a:buClr>
                <a:srgbClr val="1586D2"/>
              </a:buClr>
              <a:buSzPts val="2800"/>
              <a:buFont typeface="Arial"/>
              <a:buChar char="•"/>
            </a:pPr>
            <a:r>
              <a:rPr lang="en" sz="1800" b="0">
                <a:solidFill>
                  <a:srgbClr val="0E101A"/>
                </a:solidFill>
              </a:rPr>
              <a:t>Promote Physical Changes: Focus on transforming the physical environment, whether it's through litter pick-up, renovations to shared spaces, or creative enhancements to buildings in their area. </a:t>
            </a:r>
            <a:endParaRPr sz="1800" b="0">
              <a:solidFill>
                <a:srgbClr val="0E101A"/>
              </a:solidFill>
            </a:endParaRPr>
          </a:p>
          <a:p>
            <a:pPr marL="457200" marR="0" lvl="0" indent="-406400" algn="l" rtl="0">
              <a:lnSpc>
                <a:spcPct val="100000"/>
              </a:lnSpc>
              <a:spcBef>
                <a:spcPts val="560"/>
              </a:spcBef>
              <a:spcAft>
                <a:spcPts val="0"/>
              </a:spcAft>
              <a:buClr>
                <a:srgbClr val="1586D2"/>
              </a:buClr>
              <a:buSzPts val="2800"/>
              <a:buFont typeface="Arial"/>
              <a:buChar char="•"/>
            </a:pPr>
            <a:r>
              <a:rPr lang="en" sz="1800" b="0">
                <a:solidFill>
                  <a:srgbClr val="0E101A"/>
                </a:solidFill>
              </a:rPr>
              <a:t>Implement Crime Prevention Principles: Utilize Crime Prevention Through Environmental Design (CPTED) strategies to reduce crime and increase community safety. </a:t>
            </a:r>
            <a:endParaRPr sz="1800" b="0">
              <a:solidFill>
                <a:srgbClr val="0E101A"/>
              </a:solidFill>
            </a:endParaRPr>
          </a:p>
          <a:p>
            <a:pPr marL="457200" marR="0" lvl="0" indent="-406400" algn="l" rtl="0">
              <a:lnSpc>
                <a:spcPct val="100000"/>
              </a:lnSpc>
              <a:spcBef>
                <a:spcPts val="560"/>
              </a:spcBef>
              <a:spcAft>
                <a:spcPts val="0"/>
              </a:spcAft>
              <a:buClr>
                <a:srgbClr val="1586D2"/>
              </a:buClr>
              <a:buSzPts val="2800"/>
              <a:buFont typeface="Arial"/>
              <a:buChar char="•"/>
            </a:pPr>
            <a:r>
              <a:rPr lang="en" sz="1800" b="0">
                <a:solidFill>
                  <a:srgbClr val="0E101A"/>
                </a:solidFill>
              </a:rPr>
              <a:t>Enhance Community Ownership: Initiatives should aim to beautify public spaces, fostering a sense of pride and ownership among residents. </a:t>
            </a:r>
            <a:endParaRPr sz="1800" b="0">
              <a:solidFill>
                <a:srgbClr val="0E101A"/>
              </a:solidFill>
            </a:endParaRPr>
          </a:p>
          <a:p>
            <a:pPr marL="457200" marR="0" lvl="0" indent="-228600" algn="l" rtl="0">
              <a:lnSpc>
                <a:spcPct val="100000"/>
              </a:lnSpc>
              <a:spcBef>
                <a:spcPts val="560"/>
              </a:spcBef>
              <a:spcAft>
                <a:spcPts val="0"/>
              </a:spcAft>
              <a:buClr>
                <a:srgbClr val="1586D2"/>
              </a:buClr>
              <a:buSzPts val="2800"/>
              <a:buFont typeface="Arial"/>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p:nvPr/>
        </p:nvSpPr>
        <p:spPr>
          <a:xfrm>
            <a:off x="1909710" y="6277754"/>
            <a:ext cx="5334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0" u="sng" strike="noStrike" cap="none">
                <a:solidFill>
                  <a:srgbClr val="FF0000"/>
                </a:solidFill>
                <a:latin typeface="Arial"/>
                <a:ea typeface="Arial"/>
                <a:cs typeface="Arial"/>
                <a:sym typeface="Arial"/>
                <a:hlinkClick r:id="rId3">
                  <a:extLst>
                    <a:ext uri="{A12FA001-AC4F-418D-AE19-62706E023703}">
                      <ahyp:hlinkClr xmlns:ahyp="http://schemas.microsoft.com/office/drawing/2018/hyperlinkcolor" val="tx"/>
                    </a:ext>
                  </a:extLst>
                </a:hlinkClick>
              </a:rPr>
              <a:t>Link to full guidelines here</a:t>
            </a:r>
            <a:endParaRPr sz="2400"/>
          </a:p>
        </p:txBody>
      </p:sp>
      <p:sp>
        <p:nvSpPr>
          <p:cNvPr id="99" name="Google Shape;99;p6"/>
          <p:cNvSpPr txBox="1"/>
          <p:nvPr/>
        </p:nvSpPr>
        <p:spPr>
          <a:xfrm>
            <a:off x="222075" y="1818350"/>
            <a:ext cx="8709900" cy="43407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 sz="2400" b="1" i="0" u="none" strike="noStrike" cap="none">
                <a:solidFill>
                  <a:srgbClr val="000000"/>
                </a:solidFill>
                <a:latin typeface="Arial"/>
                <a:ea typeface="Arial"/>
                <a:cs typeface="Arial"/>
                <a:sym typeface="Arial"/>
              </a:rPr>
              <a:t>Safe and Clean Grant Eligibility:</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Project must serve one or more of </a:t>
            </a:r>
            <a:r>
              <a:rPr lang="en" sz="1800"/>
              <a:t>Cincinnati’s 52</a:t>
            </a:r>
            <a:r>
              <a:rPr lang="en" sz="1800" b="0" i="0" u="none" strike="noStrike" cap="none">
                <a:solidFill>
                  <a:srgbClr val="000000"/>
                </a:solidFill>
                <a:latin typeface="Arial"/>
                <a:ea typeface="Arial"/>
                <a:cs typeface="Arial"/>
                <a:sym typeface="Arial"/>
              </a:rPr>
              <a:t> Neighborhoods</a:t>
            </a:r>
            <a:endParaRPr/>
          </a:p>
          <a:p>
            <a:pPr marL="3429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Priority focus for organizations serving the Top 10 Neighborhoods with the highest gun statistical violence(by incident): West End, OTR, Westwood, Roselawn, East Price Hill, Avondale, Winton Hills*, CBD/Riverfront*, West Price Hill, Bond Hill*, CUF* </a:t>
            </a:r>
            <a:endParaRPr/>
          </a:p>
          <a:p>
            <a:pPr marL="3429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Organizations applying must be in operation for at least 6 months before applying</a:t>
            </a:r>
            <a:endParaRPr/>
          </a:p>
          <a:p>
            <a:pPr marL="3429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Project $ amount requested must be over $1,000</a:t>
            </a:r>
            <a:endParaRPr/>
          </a:p>
          <a:p>
            <a:pPr marL="3429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Priority focus for organizations that are grassroot and operating budget less than $1 Million</a:t>
            </a:r>
            <a:endParaRPr/>
          </a:p>
          <a:p>
            <a:pPr marL="3429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Have met with grant coordinator to discuss project idea and scope of services</a:t>
            </a:r>
            <a:endParaRPr/>
          </a:p>
          <a:p>
            <a:pPr marL="3429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Be able to provide a completed W9 if </a:t>
            </a:r>
            <a:r>
              <a:rPr lang="en" sz="1800"/>
              <a:t>awarded for</a:t>
            </a:r>
            <a:r>
              <a:rPr lang="en" sz="1800" b="0" i="0" u="none" strike="noStrike" cap="none">
                <a:solidFill>
                  <a:srgbClr val="000000"/>
                </a:solidFill>
                <a:latin typeface="Arial"/>
                <a:ea typeface="Arial"/>
                <a:cs typeface="Arial"/>
                <a:sym typeface="Arial"/>
              </a:rPr>
              <a:t> funding. </a:t>
            </a:r>
            <a:endParaRPr/>
          </a:p>
          <a:p>
            <a:pPr marL="2857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 Indicates a 2</a:t>
            </a:r>
            <a:r>
              <a:rPr lang="en" sz="1800"/>
              <a:t>-</a:t>
            </a:r>
            <a:r>
              <a:rPr lang="en" sz="1800" b="0" i="0" u="none" strike="noStrike" cap="none">
                <a:solidFill>
                  <a:srgbClr val="000000"/>
                </a:solidFill>
                <a:latin typeface="Arial"/>
                <a:ea typeface="Arial"/>
                <a:cs typeface="Arial"/>
                <a:sym typeface="Arial"/>
              </a:rPr>
              <a:t>way tie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7"/>
          <p:cNvSpPr txBox="1"/>
          <p:nvPr/>
        </p:nvSpPr>
        <p:spPr>
          <a:xfrm>
            <a:off x="227292" y="1773504"/>
            <a:ext cx="4920000" cy="49410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 sz="1700" b="0" i="0" u="none" strike="noStrike" cap="none">
                <a:solidFill>
                  <a:schemeClr val="dk1"/>
                </a:solidFill>
                <a:latin typeface="Arial"/>
                <a:ea typeface="Arial"/>
                <a:cs typeface="Arial"/>
                <a:sym typeface="Arial"/>
              </a:rPr>
              <a:t>While it's no longer required, projects requesting funds can show evidence of matching funds from the community. This can take the form of volunteer labor, donated materials or professional services, and/or cash. </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SzPts val="1700"/>
              <a:buChar char="●"/>
            </a:pPr>
            <a:r>
              <a:rPr lang="en" sz="1700">
                <a:solidFill>
                  <a:schemeClr val="dk1"/>
                </a:solidFill>
              </a:rPr>
              <a:t>Fillable budget worksheet is required for application and can be downloaded from our </a:t>
            </a:r>
            <a:r>
              <a:rPr lang="en" sz="1700" u="sng">
                <a:solidFill>
                  <a:schemeClr val="hlink"/>
                </a:solidFill>
                <a:hlinkClick r:id="rId3"/>
              </a:rPr>
              <a:t>website</a:t>
            </a:r>
            <a:endParaRPr sz="1700">
              <a:solidFill>
                <a:schemeClr val="dk1"/>
              </a:solidFill>
            </a:endParaRPr>
          </a:p>
          <a:p>
            <a:pPr marL="457200" marR="0" lvl="0" indent="-336550" algn="l" rtl="0">
              <a:lnSpc>
                <a:spcPct val="100000"/>
              </a:lnSpc>
              <a:spcBef>
                <a:spcPts val="0"/>
              </a:spcBef>
              <a:spcAft>
                <a:spcPts val="0"/>
              </a:spcAft>
              <a:buSzPts val="1700"/>
              <a:buChar char="●"/>
            </a:pPr>
            <a:r>
              <a:rPr lang="en" sz="1700">
                <a:solidFill>
                  <a:schemeClr val="dk1"/>
                </a:solidFill>
              </a:rPr>
              <a:t>Glossary with explained terms of matches and benefit tracking is on our </a:t>
            </a:r>
            <a:r>
              <a:rPr lang="en" sz="1700" u="sng">
                <a:solidFill>
                  <a:schemeClr val="hlink"/>
                </a:solidFill>
                <a:hlinkClick r:id="rId3"/>
              </a:rPr>
              <a:t>website</a:t>
            </a:r>
            <a:endParaRPr sz="1700">
              <a:solidFill>
                <a:schemeClr val="dk1"/>
              </a:solidFill>
            </a:endParaRPr>
          </a:p>
          <a:p>
            <a:pPr marL="457200" marR="0" lvl="0" indent="-336550" algn="l" rtl="0">
              <a:lnSpc>
                <a:spcPct val="100000"/>
              </a:lnSpc>
              <a:spcBef>
                <a:spcPts val="0"/>
              </a:spcBef>
              <a:spcAft>
                <a:spcPts val="0"/>
              </a:spcAft>
              <a:buSzPts val="1700"/>
              <a:buChar char="●"/>
            </a:pPr>
            <a:r>
              <a:rPr lang="en" sz="1700">
                <a:solidFill>
                  <a:schemeClr val="dk1"/>
                </a:solidFill>
              </a:rPr>
              <a:t>Volunteer value per hour is $33.49</a:t>
            </a:r>
            <a:endParaRPr sz="1700">
              <a:solidFill>
                <a:schemeClr val="dk1"/>
              </a:solidFil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 Minimum grant award of $1000 with no maximum award.</a:t>
            </a:r>
            <a:endParaRPr sz="1700"/>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Average granted amount per project funded in FY 23-24 is $20,833.33</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Char char="●"/>
            </a:pPr>
            <a:r>
              <a:rPr lang="en" sz="1700">
                <a:solidFill>
                  <a:schemeClr val="dk1"/>
                </a:solidFill>
              </a:rPr>
              <a:t>Funds per grant cycle up for awarding average ~ $160,833.33</a:t>
            </a:r>
            <a:endParaRPr sz="1700">
              <a:solidFill>
                <a:schemeClr val="dk1"/>
              </a:solidFill>
            </a:endParaRPr>
          </a:p>
          <a:p>
            <a:pPr marL="482600" marR="0" lvl="0" indent="-254000" algn="l" rtl="0">
              <a:lnSpc>
                <a:spcPct val="100000"/>
              </a:lnSpc>
              <a:spcBef>
                <a:spcPts val="0"/>
              </a:spcBef>
              <a:spcAft>
                <a:spcPts val="0"/>
              </a:spcAft>
              <a:buClr>
                <a:schemeClr val="dk1"/>
              </a:buClr>
              <a:buSzPts val="1400"/>
              <a:buFont typeface="Arial"/>
              <a:buNone/>
            </a:pPr>
            <a:endParaRPr sz="2000" b="1" i="0" u="none" strike="noStrike" cap="none">
              <a:solidFill>
                <a:schemeClr val="dk1"/>
              </a:solidFill>
              <a:latin typeface="Arial"/>
              <a:ea typeface="Arial"/>
              <a:cs typeface="Arial"/>
              <a:sym typeface="Arial"/>
            </a:endParaRPr>
          </a:p>
        </p:txBody>
      </p:sp>
      <p:pic>
        <p:nvPicPr>
          <p:cNvPr id="105" name="Google Shape;105;p7" descr="A person painting a fence&#10;&#10;Description automatically generated"/>
          <p:cNvPicPr preferRelativeResize="0"/>
          <p:nvPr/>
        </p:nvPicPr>
        <p:blipFill rotWithShape="1">
          <a:blip r:embed="rId4">
            <a:alphaModFix/>
          </a:blip>
          <a:srcRect l="2835" t="7972" r="9292" b="7640"/>
          <a:stretch/>
        </p:blipFill>
        <p:spPr>
          <a:xfrm>
            <a:off x="5361437" y="1773500"/>
            <a:ext cx="3254977" cy="3944050"/>
          </a:xfrm>
          <a:prstGeom prst="rect">
            <a:avLst/>
          </a:prstGeom>
          <a:noFill/>
          <a:ln>
            <a:noFill/>
          </a:ln>
        </p:spPr>
      </p:pic>
      <p:sp>
        <p:nvSpPr>
          <p:cNvPr id="106" name="Google Shape;106;p7"/>
          <p:cNvSpPr txBox="1"/>
          <p:nvPr/>
        </p:nvSpPr>
        <p:spPr>
          <a:xfrm>
            <a:off x="4955975" y="5698825"/>
            <a:ext cx="41850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Price Hill Safety CAT will pay youth to operate </a:t>
            </a:r>
            <a:r>
              <a:rPr lang="en"/>
              <a:t>lawn mowing tools</a:t>
            </a:r>
            <a:r>
              <a:rPr lang="en" b="0" i="0" u="none" strike="noStrike" cap="none">
                <a:solidFill>
                  <a:srgbClr val="000000"/>
                </a:solidFill>
                <a:latin typeface="Arial"/>
                <a:ea typeface="Arial"/>
                <a:cs typeface="Arial"/>
                <a:sym typeface="Arial"/>
              </a:rPr>
              <a:t> to beautify vacant lots in Price Hill. Youth will be matched with mentors for training and supervision to include problem solving and budgeting their earnings</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8"/>
          <p:cNvSpPr txBox="1"/>
          <p:nvPr/>
        </p:nvSpPr>
        <p:spPr>
          <a:xfrm>
            <a:off x="583650" y="1733450"/>
            <a:ext cx="79767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200" b="0" i="0" u="none" strike="noStrike" cap="none">
                <a:solidFill>
                  <a:srgbClr val="000000"/>
                </a:solidFill>
                <a:latin typeface="Arial Black"/>
                <a:ea typeface="Arial Black"/>
                <a:cs typeface="Arial Black"/>
                <a:sym typeface="Arial Black"/>
              </a:rPr>
              <a:t>INELIGIBLE EXPENSES</a:t>
            </a:r>
            <a:endParaRPr sz="2200" b="0" i="0" u="none" strike="noStrike" cap="none">
              <a:solidFill>
                <a:srgbClr val="000000"/>
              </a:solidFill>
              <a:latin typeface="Arial Black"/>
              <a:ea typeface="Arial Black"/>
              <a:cs typeface="Arial Black"/>
              <a:sym typeface="Arial Black"/>
            </a:endParaRPr>
          </a:p>
        </p:txBody>
      </p:sp>
      <p:sp>
        <p:nvSpPr>
          <p:cNvPr id="119" name="Google Shape;119;p8"/>
          <p:cNvSpPr txBox="1"/>
          <p:nvPr/>
        </p:nvSpPr>
        <p:spPr>
          <a:xfrm>
            <a:off x="4906450" y="2338986"/>
            <a:ext cx="3957900" cy="4339619"/>
          </a:xfrm>
          <a:prstGeom prst="rect">
            <a:avLst/>
          </a:prstGeom>
          <a:noFill/>
          <a:ln>
            <a:noFill/>
          </a:ln>
        </p:spPr>
        <p:txBody>
          <a:bodyPr spcFirstLastPara="1" wrap="square" lIns="91425" tIns="91425" rIns="91425" bIns="91425" anchor="ctr" anchorCtr="0">
            <a:spAutoFit/>
          </a:bodyPr>
          <a:lstStyle/>
          <a:p>
            <a:pPr marL="406400" marR="0" lvl="0"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Food &amp; Beverages</a:t>
            </a:r>
            <a:endParaRPr sz="1800" b="0" i="0" u="none" strike="noStrike" cap="none">
              <a:solidFill>
                <a:schemeClr val="dk1"/>
              </a:solidFill>
              <a:latin typeface="Arial"/>
              <a:ea typeface="Arial"/>
              <a:cs typeface="Arial"/>
              <a:sym typeface="Arial"/>
            </a:endParaRPr>
          </a:p>
          <a:p>
            <a:pPr marL="406400" marR="0" lvl="0"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Entertainment</a:t>
            </a:r>
            <a:endParaRPr sz="1800" b="0" i="0" u="none" strike="noStrike" cap="none">
              <a:solidFill>
                <a:schemeClr val="dk1"/>
              </a:solidFill>
              <a:latin typeface="Arial"/>
              <a:ea typeface="Arial"/>
              <a:cs typeface="Arial"/>
              <a:sym typeface="Arial"/>
            </a:endParaRPr>
          </a:p>
          <a:p>
            <a:pPr marL="406400" marR="0" lvl="0"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T shirts / Accessories</a:t>
            </a:r>
            <a:endParaRPr sz="1800" b="0" i="0" u="none" strike="noStrike" cap="none">
              <a:solidFill>
                <a:schemeClr val="dk1"/>
              </a:solidFill>
              <a:latin typeface="Arial"/>
              <a:ea typeface="Arial"/>
              <a:cs typeface="Arial"/>
              <a:sym typeface="Arial"/>
            </a:endParaRPr>
          </a:p>
          <a:p>
            <a:pPr marL="406400" marR="0" lvl="0"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Personnel Costs*:</a:t>
            </a:r>
            <a:endParaRPr sz="1800" b="0" i="0" u="none" strike="noStrike" cap="none">
              <a:solidFill>
                <a:schemeClr val="dk1"/>
              </a:solidFill>
              <a:latin typeface="Arial"/>
              <a:ea typeface="Arial"/>
              <a:cs typeface="Arial"/>
              <a:sym typeface="Arial"/>
            </a:endParaRPr>
          </a:p>
          <a:p>
            <a:pPr marL="406400" marR="0" lvl="0"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Ongoing payroll </a:t>
            </a:r>
            <a:endParaRPr/>
          </a:p>
          <a:p>
            <a:pPr marL="406400" marR="0" lvl="0"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Utility bills: Gas, Electric, Wi-Fi/Internet/Cable </a:t>
            </a:r>
            <a:endParaRPr/>
          </a:p>
          <a:p>
            <a:pPr marL="406400" marR="0" lvl="0"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Rent</a:t>
            </a:r>
            <a:endParaRPr/>
          </a:p>
          <a:p>
            <a:pPr marL="863600" marR="0" lvl="1"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*Contractor fees &amp; Service fees are allowed examples: Mural artist, guest speaker, electrician </a:t>
            </a:r>
            <a:endParaRPr/>
          </a:p>
          <a:p>
            <a:pPr marL="863600" marR="0" lvl="1" indent="-285750" algn="l" rtl="0">
              <a:lnSpc>
                <a:spcPct val="100000"/>
              </a:lnSpc>
              <a:spcBef>
                <a:spcPts val="0"/>
              </a:spcBef>
              <a:spcAft>
                <a:spcPts val="0"/>
              </a:spcAft>
              <a:buClr>
                <a:schemeClr val="dk1"/>
              </a:buClr>
              <a:buSzPts val="1700"/>
              <a:buFont typeface="Arial"/>
              <a:buChar char="•"/>
            </a:pPr>
            <a:r>
              <a:rPr lang="en" sz="1800" b="0" i="0" u="none" strike="noStrike" cap="none">
                <a:solidFill>
                  <a:schemeClr val="dk1"/>
                </a:solidFill>
                <a:latin typeface="Arial"/>
                <a:ea typeface="Arial"/>
                <a:cs typeface="Arial"/>
                <a:sym typeface="Arial"/>
              </a:rPr>
              <a:t>Youth Stipends are encouraged </a:t>
            </a:r>
            <a:endParaRPr/>
          </a:p>
          <a:p>
            <a:pPr marL="914400" marR="0" lvl="1" indent="-228600" algn="l" rtl="0">
              <a:lnSpc>
                <a:spcPct val="100000"/>
              </a:lnSpc>
              <a:spcBef>
                <a:spcPts val="0"/>
              </a:spcBef>
              <a:spcAft>
                <a:spcPts val="0"/>
              </a:spcAft>
              <a:buClr>
                <a:schemeClr val="dk1"/>
              </a:buClr>
              <a:buSzPts val="1700"/>
              <a:buFont typeface="Arial"/>
              <a:buNone/>
            </a:pPr>
            <a:endParaRPr sz="1800" b="0" i="0" u="none" strike="noStrike" cap="none">
              <a:solidFill>
                <a:schemeClr val="dk1"/>
              </a:solidFill>
              <a:latin typeface="Arial"/>
              <a:ea typeface="Arial"/>
              <a:cs typeface="Arial"/>
              <a:sym typeface="Arial"/>
            </a:endParaRPr>
          </a:p>
        </p:txBody>
      </p:sp>
      <p:sp>
        <p:nvSpPr>
          <p:cNvPr id="120" name="Google Shape;120;p8"/>
          <p:cNvSpPr txBox="1"/>
          <p:nvPr/>
        </p:nvSpPr>
        <p:spPr>
          <a:xfrm>
            <a:off x="2758350" y="6206200"/>
            <a:ext cx="3627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400" b="0" i="0" u="sng" strike="noStrike" cap="none">
                <a:solidFill>
                  <a:schemeClr val="hlink"/>
                </a:solidFill>
                <a:latin typeface="Arial"/>
                <a:ea typeface="Arial"/>
                <a:cs typeface="Arial"/>
                <a:sym typeface="Arial"/>
                <a:hlinkClick r:id="rId3"/>
              </a:rPr>
              <a:t>Link to budget worksheet</a:t>
            </a:r>
            <a:endParaRPr sz="1400" b="0" i="0" u="sng" strike="noStrike" cap="none">
              <a:solidFill>
                <a:schemeClr val="hlink"/>
              </a:solidFill>
              <a:latin typeface="Arial"/>
              <a:ea typeface="Arial"/>
              <a:cs typeface="Arial"/>
              <a:sym typeface="Arial"/>
            </a:endParaRPr>
          </a:p>
        </p:txBody>
      </p:sp>
      <p:pic>
        <p:nvPicPr>
          <p:cNvPr id="121" name="Google Shape;121;p8" descr="10629224_1.jpg"/>
          <p:cNvPicPr preferRelativeResize="0"/>
          <p:nvPr/>
        </p:nvPicPr>
        <p:blipFill rotWithShape="1">
          <a:blip r:embed="rId4">
            <a:alphaModFix/>
          </a:blip>
          <a:srcRect/>
          <a:stretch/>
        </p:blipFill>
        <p:spPr>
          <a:xfrm rot="-1442550">
            <a:off x="484450" y="2700200"/>
            <a:ext cx="3021550" cy="3021550"/>
          </a:xfrm>
          <a:prstGeom prst="rect">
            <a:avLst/>
          </a:prstGeom>
          <a:noFill/>
          <a:ln>
            <a:noFill/>
          </a:ln>
        </p:spPr>
      </p:pic>
      <p:pic>
        <p:nvPicPr>
          <p:cNvPr id="122" name="Google Shape;122;p8"/>
          <p:cNvPicPr preferRelativeResize="0"/>
          <p:nvPr/>
        </p:nvPicPr>
        <p:blipFill rotWithShape="1">
          <a:blip r:embed="rId5">
            <a:alphaModFix/>
          </a:blip>
          <a:srcRect l="8900" b="7390"/>
          <a:stretch/>
        </p:blipFill>
        <p:spPr>
          <a:xfrm>
            <a:off x="3020475" y="3266950"/>
            <a:ext cx="1885975" cy="1267250"/>
          </a:xfrm>
          <a:prstGeom prst="rect">
            <a:avLst/>
          </a:prstGeom>
          <a:noFill/>
          <a:ln>
            <a:noFill/>
          </a:ln>
        </p:spPr>
      </p:pic>
      <p:pic>
        <p:nvPicPr>
          <p:cNvPr id="123" name="Google Shape;123;p8"/>
          <p:cNvPicPr preferRelativeResize="0"/>
          <p:nvPr/>
        </p:nvPicPr>
        <p:blipFill rotWithShape="1">
          <a:blip r:embed="rId6">
            <a:alphaModFix/>
          </a:blip>
          <a:srcRect l="29209" r="32672" b="8675"/>
          <a:stretch/>
        </p:blipFill>
        <p:spPr>
          <a:xfrm>
            <a:off x="2875789" y="4534200"/>
            <a:ext cx="680761" cy="1402801"/>
          </a:xfrm>
          <a:prstGeom prst="rect">
            <a:avLst/>
          </a:prstGeom>
          <a:noFill/>
          <a:ln>
            <a:noFill/>
          </a:ln>
        </p:spPr>
      </p:pic>
      <p:pic>
        <p:nvPicPr>
          <p:cNvPr id="124" name="Google Shape;124;p8" descr="giphy.gif"/>
          <p:cNvPicPr preferRelativeResize="0"/>
          <p:nvPr/>
        </p:nvPicPr>
        <p:blipFill rotWithShape="1">
          <a:blip r:embed="rId7">
            <a:alphaModFix/>
          </a:blip>
          <a:srcRect/>
          <a:stretch/>
        </p:blipFill>
        <p:spPr>
          <a:xfrm>
            <a:off x="1475075" y="3176000"/>
            <a:ext cx="2453550" cy="2453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8124456a9a_0_60"/>
          <p:cNvSpPr txBox="1"/>
          <p:nvPr/>
        </p:nvSpPr>
        <p:spPr>
          <a:xfrm>
            <a:off x="16986" y="1718043"/>
            <a:ext cx="4846873" cy="503250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50" dirty="0">
                <a:solidFill>
                  <a:srgbClr val="0E101A"/>
                </a:solidFill>
              </a:rPr>
              <a:t>This is a reimbursable grant meaning all expenses, services, materials, &amp; related costs must be </a:t>
            </a:r>
            <a:r>
              <a:rPr lang="en" sz="1550" u="sng" dirty="0">
                <a:solidFill>
                  <a:srgbClr val="0E101A"/>
                </a:solidFill>
              </a:rPr>
              <a:t>paid </a:t>
            </a:r>
            <a:r>
              <a:rPr lang="en" sz="1550" dirty="0">
                <a:solidFill>
                  <a:srgbClr val="0E101A"/>
                </a:solidFill>
              </a:rPr>
              <a:t>before submitting for reimbursement. </a:t>
            </a:r>
            <a:endParaRPr lang="en-US" sz="1550">
              <a:solidFill>
                <a:srgbClr val="0E101A"/>
              </a:solidFill>
            </a:endParaRPr>
          </a:p>
          <a:p>
            <a:pPr marL="457200" lvl="0" indent="-323850" algn="l" rtl="0">
              <a:lnSpc>
                <a:spcPct val="115000"/>
              </a:lnSpc>
              <a:spcBef>
                <a:spcPts val="0"/>
              </a:spcBef>
              <a:spcAft>
                <a:spcPts val="0"/>
              </a:spcAft>
              <a:buClr>
                <a:srgbClr val="0E101A"/>
              </a:buClr>
              <a:buSzPts val="1500"/>
              <a:buChar char="●"/>
            </a:pPr>
            <a:r>
              <a:rPr lang="en" sz="1550" dirty="0">
                <a:solidFill>
                  <a:srgbClr val="0E101A"/>
                </a:solidFill>
              </a:rPr>
              <a:t>There are no limits on the number of claim vouchers you submit, you can submit for reimbursement each month, by project area upon completion, or at the end of the project. </a:t>
            </a:r>
            <a:endParaRPr sz="1550" dirty="0">
              <a:solidFill>
                <a:srgbClr val="0E101A"/>
              </a:solidFill>
            </a:endParaRPr>
          </a:p>
          <a:p>
            <a:pPr marL="457200" indent="-323850">
              <a:lnSpc>
                <a:spcPct val="115000"/>
              </a:lnSpc>
              <a:buClr>
                <a:srgbClr val="0E101A"/>
              </a:buClr>
              <a:buSzPts val="1500"/>
              <a:buChar char="●"/>
            </a:pPr>
            <a:r>
              <a:rPr lang="en" sz="1550" dirty="0">
                <a:solidFill>
                  <a:srgbClr val="0E101A"/>
                </a:solidFill>
              </a:rPr>
              <a:t>KCB has 60 days to pay out reimbursements.</a:t>
            </a:r>
          </a:p>
          <a:p>
            <a:pPr marL="457200" lvl="0" indent="0" algn="l" rtl="0">
              <a:lnSpc>
                <a:spcPct val="115000"/>
              </a:lnSpc>
              <a:spcBef>
                <a:spcPts val="0"/>
              </a:spcBef>
              <a:spcAft>
                <a:spcPts val="0"/>
              </a:spcAft>
              <a:buNone/>
            </a:pPr>
            <a:endParaRPr sz="1550" dirty="0">
              <a:solidFill>
                <a:srgbClr val="0E101A"/>
              </a:solidFill>
            </a:endParaRPr>
          </a:p>
          <a:p>
            <a:pPr marL="0" lvl="0" indent="0" algn="l" rtl="0">
              <a:lnSpc>
                <a:spcPct val="115000"/>
              </a:lnSpc>
              <a:spcBef>
                <a:spcPts val="0"/>
              </a:spcBef>
              <a:spcAft>
                <a:spcPts val="0"/>
              </a:spcAft>
              <a:buNone/>
            </a:pPr>
            <a:r>
              <a:rPr lang="en" sz="1550" dirty="0">
                <a:solidFill>
                  <a:srgbClr val="0E101A"/>
                </a:solidFill>
              </a:rPr>
              <a:t>What is </a:t>
            </a:r>
            <a:r>
              <a:rPr lang="en" sz="1550" b="1" u="sng" dirty="0">
                <a:solidFill>
                  <a:srgbClr val="0E101A"/>
                </a:solidFill>
              </a:rPr>
              <a:t>not eligible</a:t>
            </a:r>
            <a:r>
              <a:rPr lang="en" sz="1550" b="1" dirty="0">
                <a:solidFill>
                  <a:srgbClr val="0E101A"/>
                </a:solidFill>
              </a:rPr>
              <a:t> </a:t>
            </a:r>
            <a:r>
              <a:rPr lang="en" sz="1550" dirty="0">
                <a:solidFill>
                  <a:srgbClr val="0E101A"/>
                </a:solidFill>
              </a:rPr>
              <a:t>for reimbursement: </a:t>
            </a:r>
            <a:endParaRPr sz="1550" dirty="0">
              <a:solidFill>
                <a:srgbClr val="0E101A"/>
              </a:solidFill>
            </a:endParaRPr>
          </a:p>
          <a:p>
            <a:pPr marL="457200" lvl="0" indent="-323850" algn="l" rtl="0">
              <a:lnSpc>
                <a:spcPct val="115000"/>
              </a:lnSpc>
              <a:spcBef>
                <a:spcPts val="0"/>
              </a:spcBef>
              <a:spcAft>
                <a:spcPts val="0"/>
              </a:spcAft>
              <a:buClr>
                <a:srgbClr val="0E101A"/>
              </a:buClr>
              <a:buSzPts val="1500"/>
              <a:buChar char="●"/>
            </a:pPr>
            <a:r>
              <a:rPr lang="en" sz="1550" dirty="0">
                <a:solidFill>
                  <a:srgbClr val="0E101A"/>
                </a:solidFill>
              </a:rPr>
              <a:t>T-Shirts, other clothing, Food and Beverages, Entertainment , Ongoing expenses, Personnel Costs(Gas, Electric, overhead costs, payroll)</a:t>
            </a:r>
            <a:endParaRPr sz="1550" dirty="0">
              <a:solidFill>
                <a:srgbClr val="0E101A"/>
              </a:solidFill>
            </a:endParaRPr>
          </a:p>
          <a:p>
            <a:pPr marL="457200" lvl="0" indent="-323850" algn="l" rtl="0">
              <a:lnSpc>
                <a:spcPct val="115000"/>
              </a:lnSpc>
              <a:spcBef>
                <a:spcPts val="0"/>
              </a:spcBef>
              <a:spcAft>
                <a:spcPts val="0"/>
              </a:spcAft>
              <a:buClr>
                <a:srgbClr val="0E101A"/>
              </a:buClr>
              <a:buSzPts val="1500"/>
              <a:buChar char="●"/>
            </a:pPr>
            <a:r>
              <a:rPr lang="en" sz="1550" dirty="0">
                <a:solidFill>
                  <a:srgbClr val="0E101A"/>
                </a:solidFill>
              </a:rPr>
              <a:t>Note- Stipends/Payment to contractors/services are eligible for reimbursement. Ex: Gun Safety Expert for Gun Violence Prevention Programming.</a:t>
            </a:r>
            <a:endParaRPr sz="1550" dirty="0">
              <a:solidFill>
                <a:srgbClr val="0E101A"/>
              </a:solidFill>
            </a:endParaRPr>
          </a:p>
          <a:p>
            <a:pPr marL="457200" marR="0" lvl="0" indent="0" algn="l" rtl="0">
              <a:lnSpc>
                <a:spcPct val="100000"/>
              </a:lnSpc>
              <a:spcBef>
                <a:spcPts val="0"/>
              </a:spcBef>
              <a:spcAft>
                <a:spcPts val="0"/>
              </a:spcAft>
              <a:buNone/>
            </a:pPr>
            <a:endParaRPr sz="1200" b="1" i="0" u="none" strike="noStrike" cap="none">
              <a:solidFill>
                <a:srgbClr val="000000"/>
              </a:solidFill>
              <a:latin typeface="Arial"/>
              <a:ea typeface="Arial"/>
              <a:cs typeface="Arial"/>
              <a:sym typeface="Arial"/>
            </a:endParaRPr>
          </a:p>
        </p:txBody>
      </p:sp>
      <p:pic>
        <p:nvPicPr>
          <p:cNvPr id="112" name="Google Shape;112;g28124456a9a_0_60"/>
          <p:cNvPicPr preferRelativeResize="0"/>
          <p:nvPr/>
        </p:nvPicPr>
        <p:blipFill rotWithShape="1">
          <a:blip r:embed="rId3">
            <a:alphaModFix/>
          </a:blip>
          <a:srcRect l="1606" t="5271" r="9163" b="17094"/>
          <a:stretch/>
        </p:blipFill>
        <p:spPr>
          <a:xfrm>
            <a:off x="4879863" y="1934300"/>
            <a:ext cx="4073774" cy="2872149"/>
          </a:xfrm>
          <a:prstGeom prst="rect">
            <a:avLst/>
          </a:prstGeom>
          <a:noFill/>
          <a:ln>
            <a:noFill/>
          </a:ln>
        </p:spPr>
      </p:pic>
      <p:sp>
        <p:nvSpPr>
          <p:cNvPr id="113" name="Google Shape;113;g28124456a9a_0_60"/>
          <p:cNvSpPr txBox="1"/>
          <p:nvPr/>
        </p:nvSpPr>
        <p:spPr>
          <a:xfrm>
            <a:off x="4879900" y="5055600"/>
            <a:ext cx="40737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Save Our Youth Kings and Queens provides after school programming, mentoring, enrichment field trips and stewardship opportunities for youth in the Winton Terrace/Winton Hills community.</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26</Slides>
  <Notes>26</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Ty Wesselkamper</dc:creator>
  <cp:revision>14</cp:revision>
  <dcterms:modified xsi:type="dcterms:W3CDTF">2024-09-26T18:04:58Z</dcterms:modified>
</cp:coreProperties>
</file>