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6858000" cx="9144000"/>
  <p:notesSz cx="6858000" cy="9144000"/>
  <p:embeddedFontLst>
    <p:embeddedFont>
      <p:font typeface="Arial Black"/>
      <p:regular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35" roundtripDataSignature="AMtx7mj6xq4pLvPLBpWF3wF+wtL2+6v7R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7459146-2B9D-4C4F-9784-EA1E5DCA1DA5}">
  <a:tblStyle styleId="{67459146-2B9D-4C4F-9784-EA1E5DCA1DA5}" styleName="Table_0">
    <a:wholeTbl>
      <a:tcTxStyle b="off" i="off">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customschemas.google.com/relationships/presentationmetadata" Target="metadata"/><Relationship Id="rId12" Type="http://schemas.openxmlformats.org/officeDocument/2006/relationships/slide" Target="slides/slide6.xml"/><Relationship Id="rId34" Type="http://schemas.openxmlformats.org/officeDocument/2006/relationships/font" Target="fonts/ArialBlack-regular.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8124456a9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 name="Google Shape;61;g28124456a9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8124456a9a_0_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g28124456a9a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8128dbfe3b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g28128dbfe3b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1c5a138e50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g31c5a138e50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1c6c67291e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g31c6c67291e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1c6c67291e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g31c6c67291e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4" name="Google Shape;184;p1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 name="Google Shape;6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8128dbfe3b_0_3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 name="Google Shape;190;g28128dbfe3b_0_32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6" name="Google Shape;196;p1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8128dbfe3b_0_3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5" name="Google Shape;205;g28128dbfe3b_0_3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8128dbfe3b_0_60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g28128dbfe3b_0_6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8128dbfe3b_0_46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g28128dbfe3b_0_4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8128dbfe3b_0_59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g28128dbfe3b_0_5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 name="Google Shape;74;p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1c5a138e5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 name="Google Shape;80;g31c5a138e50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3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3" name="Shape 43"/>
        <p:cNvGrpSpPr/>
        <p:nvPr/>
      </p:nvGrpSpPr>
      <p:grpSpPr>
        <a:xfrm>
          <a:off x="0" y="0"/>
          <a:ext cx="0" cy="0"/>
          <a:chOff x="0" y="0"/>
          <a:chExt cx="0" cy="0"/>
        </a:xfrm>
      </p:grpSpPr>
      <p:sp>
        <p:nvSpPr>
          <p:cNvPr id="44" name="Google Shape;44;p29"/>
          <p:cNvSpPr txBox="1"/>
          <p:nvPr>
            <p:ph type="title"/>
          </p:nvPr>
        </p:nvSpPr>
        <p:spPr>
          <a:xfrm>
            <a:off x="490250" y="600200"/>
            <a:ext cx="6367800" cy="5454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5" name="Google Shape;45;p2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 name="Shape 46"/>
        <p:cNvGrpSpPr/>
        <p:nvPr/>
      </p:nvGrpSpPr>
      <p:grpSpPr>
        <a:xfrm>
          <a:off x="0" y="0"/>
          <a:ext cx="0" cy="0"/>
          <a:chOff x="0" y="0"/>
          <a:chExt cx="0" cy="0"/>
        </a:xfrm>
      </p:grpSpPr>
      <p:sp>
        <p:nvSpPr>
          <p:cNvPr id="47" name="Google Shape;47;p30"/>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30"/>
          <p:cNvSpPr txBox="1"/>
          <p:nvPr>
            <p:ph type="title"/>
          </p:nvPr>
        </p:nvSpPr>
        <p:spPr>
          <a:xfrm>
            <a:off x="265500" y="1644233"/>
            <a:ext cx="4045200" cy="1976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9" name="Google Shape;49;p30"/>
          <p:cNvSpPr txBox="1"/>
          <p:nvPr>
            <p:ph idx="1" type="subTitle"/>
          </p:nvPr>
        </p:nvSpPr>
        <p:spPr>
          <a:xfrm>
            <a:off x="265500" y="3737433"/>
            <a:ext cx="4045200" cy="1646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30"/>
          <p:cNvSpPr txBox="1"/>
          <p:nvPr>
            <p:ph idx="2" type="body"/>
          </p:nvPr>
        </p:nvSpPr>
        <p:spPr>
          <a:xfrm>
            <a:off x="4939500" y="965433"/>
            <a:ext cx="3837000" cy="49269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51" name="Google Shape;51;p3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31"/>
          <p:cNvSpPr txBox="1"/>
          <p:nvPr>
            <p:ph idx="1" type="body"/>
          </p:nvPr>
        </p:nvSpPr>
        <p:spPr>
          <a:xfrm>
            <a:off x="311700" y="5640767"/>
            <a:ext cx="5998800" cy="8067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54" name="Google Shape;54;p3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32"/>
          <p:cNvSpPr txBox="1"/>
          <p:nvPr>
            <p:ph hasCustomPrompt="1" type="title"/>
          </p:nvPr>
        </p:nvSpPr>
        <p:spPr>
          <a:xfrm>
            <a:off x="311700" y="1474833"/>
            <a:ext cx="8520600" cy="2618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7" name="Google Shape;57;p32"/>
          <p:cNvSpPr txBox="1"/>
          <p:nvPr>
            <p:ph idx="1" type="body"/>
          </p:nvPr>
        </p:nvSpPr>
        <p:spPr>
          <a:xfrm>
            <a:off x="311700" y="4202967"/>
            <a:ext cx="8520600" cy="17343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58" name="Google Shape;58;p3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1" name="Shape 11"/>
        <p:cNvGrpSpPr/>
        <p:nvPr/>
      </p:nvGrpSpPr>
      <p:grpSpPr>
        <a:xfrm>
          <a:off x="0" y="0"/>
          <a:ext cx="0" cy="0"/>
          <a:chOff x="0" y="0"/>
          <a:chExt cx="0" cy="0"/>
        </a:xfrm>
      </p:grpSpPr>
      <p:pic>
        <p:nvPicPr>
          <p:cNvPr descr="kcb_slides-02.png" id="12" name="Google Shape;12;p22"/>
          <p:cNvPicPr preferRelativeResize="0"/>
          <p:nvPr/>
        </p:nvPicPr>
        <p:blipFill rotWithShape="1">
          <a:blip r:embed="rId2">
            <a:alphaModFix/>
          </a:blip>
          <a:srcRect b="0" l="0" r="0" t="0"/>
          <a:stretch/>
        </p:blipFill>
        <p:spPr>
          <a:xfrm>
            <a:off x="0" y="0"/>
            <a:ext cx="9144002" cy="6858001"/>
          </a:xfrm>
          <a:prstGeom prst="rect">
            <a:avLst/>
          </a:prstGeom>
          <a:noFill/>
          <a:ln>
            <a:noFill/>
          </a:ln>
        </p:spPr>
      </p:pic>
      <p:sp>
        <p:nvSpPr>
          <p:cNvPr id="13" name="Google Shape;13;p22"/>
          <p:cNvSpPr txBox="1"/>
          <p:nvPr>
            <p:ph idx="1" type="body"/>
          </p:nvPr>
        </p:nvSpPr>
        <p:spPr>
          <a:xfrm>
            <a:off x="988739" y="2175853"/>
            <a:ext cx="7141500" cy="635100"/>
          </a:xfrm>
          <a:prstGeom prst="rect">
            <a:avLst/>
          </a:prstGeom>
          <a:noFill/>
          <a:ln>
            <a:noFill/>
          </a:ln>
        </p:spPr>
        <p:txBody>
          <a:bodyPr anchorCtr="0" anchor="t" bIns="45700" lIns="91425" spcFirstLastPara="1" rIns="91425" wrap="square" tIns="45700">
            <a:noAutofit/>
          </a:bodyPr>
          <a:lstStyle>
            <a:lvl1pPr indent="-228600" lvl="0" marL="457200" algn="l">
              <a:lnSpc>
                <a:spcPct val="115000"/>
              </a:lnSpc>
              <a:spcBef>
                <a:spcPts val="640"/>
              </a:spcBef>
              <a:spcAft>
                <a:spcPts val="0"/>
              </a:spcAft>
              <a:buClr>
                <a:schemeClr val="dk1"/>
              </a:buClr>
              <a:buSzPts val="3200"/>
              <a:buNone/>
              <a:defRPr b="0" i="0">
                <a:latin typeface="Arial"/>
                <a:ea typeface="Arial"/>
                <a:cs typeface="Arial"/>
                <a:sym typeface="Arial"/>
              </a:defRPr>
            </a:lvl1pPr>
            <a:lvl2pPr indent="-342900" lvl="1" marL="914400" algn="l">
              <a:lnSpc>
                <a:spcPct val="115000"/>
              </a:lnSpc>
              <a:spcBef>
                <a:spcPts val="1600"/>
              </a:spcBef>
              <a:spcAft>
                <a:spcPts val="0"/>
              </a:spcAft>
              <a:buClr>
                <a:schemeClr val="dk1"/>
              </a:buClr>
              <a:buSzPts val="1800"/>
              <a:buChar char="○"/>
              <a:defRPr/>
            </a:lvl2pPr>
            <a:lvl3pPr indent="-342900" lvl="2" marL="1371600" algn="l">
              <a:lnSpc>
                <a:spcPct val="115000"/>
              </a:lnSpc>
              <a:spcBef>
                <a:spcPts val="1600"/>
              </a:spcBef>
              <a:spcAft>
                <a:spcPts val="0"/>
              </a:spcAft>
              <a:buClr>
                <a:schemeClr val="dk1"/>
              </a:buClr>
              <a:buSzPts val="1800"/>
              <a:buChar char="■"/>
              <a:defRPr/>
            </a:lvl3pPr>
            <a:lvl4pPr indent="-342900" lvl="3" marL="1828800" algn="l">
              <a:lnSpc>
                <a:spcPct val="115000"/>
              </a:lnSpc>
              <a:spcBef>
                <a:spcPts val="1600"/>
              </a:spcBef>
              <a:spcAft>
                <a:spcPts val="0"/>
              </a:spcAft>
              <a:buClr>
                <a:schemeClr val="dk1"/>
              </a:buClr>
              <a:buSzPts val="1800"/>
              <a:buChar char="●"/>
              <a:defRPr/>
            </a:lvl4pPr>
            <a:lvl5pPr indent="-342900" lvl="4" marL="2286000" algn="l">
              <a:lnSpc>
                <a:spcPct val="115000"/>
              </a:lnSpc>
              <a:spcBef>
                <a:spcPts val="1600"/>
              </a:spcBef>
              <a:spcAft>
                <a:spcPts val="0"/>
              </a:spcAft>
              <a:buClr>
                <a:schemeClr val="dk1"/>
              </a:buClr>
              <a:buSzPts val="1800"/>
              <a:buChar char="○"/>
              <a:defRPr/>
            </a:lvl5pPr>
            <a:lvl6pPr indent="-342900" lvl="5" marL="2743200" algn="l">
              <a:lnSpc>
                <a:spcPct val="115000"/>
              </a:lnSpc>
              <a:spcBef>
                <a:spcPts val="1600"/>
              </a:spcBef>
              <a:spcAft>
                <a:spcPts val="0"/>
              </a:spcAft>
              <a:buClr>
                <a:schemeClr val="dk1"/>
              </a:buClr>
              <a:buSzPts val="1800"/>
              <a:buChar char="■"/>
              <a:defRPr/>
            </a:lvl6pPr>
            <a:lvl7pPr indent="-342900" lvl="6" marL="3200400" algn="l">
              <a:lnSpc>
                <a:spcPct val="115000"/>
              </a:lnSpc>
              <a:spcBef>
                <a:spcPts val="1600"/>
              </a:spcBef>
              <a:spcAft>
                <a:spcPts val="0"/>
              </a:spcAft>
              <a:buClr>
                <a:schemeClr val="dk1"/>
              </a:buClr>
              <a:buSzPts val="1800"/>
              <a:buChar char="●"/>
              <a:defRPr/>
            </a:lvl7pPr>
            <a:lvl8pPr indent="-342900" lvl="7" marL="3657600" algn="l">
              <a:lnSpc>
                <a:spcPct val="115000"/>
              </a:lnSpc>
              <a:spcBef>
                <a:spcPts val="1600"/>
              </a:spcBef>
              <a:spcAft>
                <a:spcPts val="0"/>
              </a:spcAft>
              <a:buClr>
                <a:schemeClr val="dk1"/>
              </a:buClr>
              <a:buSzPts val="1800"/>
              <a:buChar char="○"/>
              <a:defRPr/>
            </a:lvl8pPr>
            <a:lvl9pPr indent="-342900" lvl="8" marL="4114800" algn="l">
              <a:lnSpc>
                <a:spcPct val="115000"/>
              </a:lnSpc>
              <a:spcBef>
                <a:spcPts val="1600"/>
              </a:spcBef>
              <a:spcAft>
                <a:spcPts val="1600"/>
              </a:spcAft>
              <a:buClr>
                <a:schemeClr val="dk1"/>
              </a:buClr>
              <a:buSzPts val="1800"/>
              <a:buChar char="■"/>
              <a:defRPr/>
            </a:lvl9pPr>
          </a:lstStyle>
          <a:p/>
        </p:txBody>
      </p:sp>
      <p:sp>
        <p:nvSpPr>
          <p:cNvPr id="14" name="Google Shape;14;p22"/>
          <p:cNvSpPr txBox="1"/>
          <p:nvPr>
            <p:ph idx="2" type="body"/>
          </p:nvPr>
        </p:nvSpPr>
        <p:spPr>
          <a:xfrm>
            <a:off x="989013" y="2811428"/>
            <a:ext cx="6954000" cy="988500"/>
          </a:xfrm>
          <a:prstGeom prst="rect">
            <a:avLst/>
          </a:prstGeom>
          <a:noFill/>
          <a:ln>
            <a:noFill/>
          </a:ln>
        </p:spPr>
        <p:txBody>
          <a:bodyPr anchorCtr="0" anchor="t" bIns="45700" lIns="91425" spcFirstLastPara="1" rIns="91425" wrap="square" tIns="45700">
            <a:noAutofit/>
          </a:bodyPr>
          <a:lstStyle>
            <a:lvl1pPr indent="-228600" lvl="0" marL="457200" algn="l">
              <a:lnSpc>
                <a:spcPct val="115000"/>
              </a:lnSpc>
              <a:spcBef>
                <a:spcPts val="560"/>
              </a:spcBef>
              <a:spcAft>
                <a:spcPts val="0"/>
              </a:spcAft>
              <a:buClr>
                <a:schemeClr val="dk1"/>
              </a:buClr>
              <a:buSzPts val="2800"/>
              <a:buNone/>
              <a:defRPr sz="2800">
                <a:latin typeface="Arial"/>
                <a:ea typeface="Arial"/>
                <a:cs typeface="Arial"/>
                <a:sym typeface="Arial"/>
              </a:defRPr>
            </a:lvl1pPr>
            <a:lvl2pPr indent="-342900" lvl="1" marL="914400" algn="l">
              <a:lnSpc>
                <a:spcPct val="115000"/>
              </a:lnSpc>
              <a:spcBef>
                <a:spcPts val="1600"/>
              </a:spcBef>
              <a:spcAft>
                <a:spcPts val="0"/>
              </a:spcAft>
              <a:buClr>
                <a:schemeClr val="dk1"/>
              </a:buClr>
              <a:buSzPts val="1800"/>
              <a:buChar char="○"/>
              <a:defRPr/>
            </a:lvl2pPr>
            <a:lvl3pPr indent="-342900" lvl="2" marL="1371600" algn="l">
              <a:lnSpc>
                <a:spcPct val="115000"/>
              </a:lnSpc>
              <a:spcBef>
                <a:spcPts val="1600"/>
              </a:spcBef>
              <a:spcAft>
                <a:spcPts val="0"/>
              </a:spcAft>
              <a:buClr>
                <a:schemeClr val="dk1"/>
              </a:buClr>
              <a:buSzPts val="1800"/>
              <a:buChar char="■"/>
              <a:defRPr/>
            </a:lvl3pPr>
            <a:lvl4pPr indent="-342900" lvl="3" marL="1828800" algn="l">
              <a:lnSpc>
                <a:spcPct val="115000"/>
              </a:lnSpc>
              <a:spcBef>
                <a:spcPts val="1600"/>
              </a:spcBef>
              <a:spcAft>
                <a:spcPts val="0"/>
              </a:spcAft>
              <a:buClr>
                <a:schemeClr val="dk1"/>
              </a:buClr>
              <a:buSzPts val="1800"/>
              <a:buChar char="●"/>
              <a:defRPr/>
            </a:lvl4pPr>
            <a:lvl5pPr indent="-342900" lvl="4" marL="2286000" algn="l">
              <a:lnSpc>
                <a:spcPct val="115000"/>
              </a:lnSpc>
              <a:spcBef>
                <a:spcPts val="1600"/>
              </a:spcBef>
              <a:spcAft>
                <a:spcPts val="0"/>
              </a:spcAft>
              <a:buClr>
                <a:schemeClr val="dk1"/>
              </a:buClr>
              <a:buSzPts val="1800"/>
              <a:buChar char="○"/>
              <a:defRPr/>
            </a:lvl5pPr>
            <a:lvl6pPr indent="-342900" lvl="5" marL="2743200" algn="l">
              <a:lnSpc>
                <a:spcPct val="115000"/>
              </a:lnSpc>
              <a:spcBef>
                <a:spcPts val="1600"/>
              </a:spcBef>
              <a:spcAft>
                <a:spcPts val="0"/>
              </a:spcAft>
              <a:buClr>
                <a:schemeClr val="dk1"/>
              </a:buClr>
              <a:buSzPts val="1800"/>
              <a:buChar char="■"/>
              <a:defRPr/>
            </a:lvl6pPr>
            <a:lvl7pPr indent="-342900" lvl="6" marL="3200400" algn="l">
              <a:lnSpc>
                <a:spcPct val="115000"/>
              </a:lnSpc>
              <a:spcBef>
                <a:spcPts val="1600"/>
              </a:spcBef>
              <a:spcAft>
                <a:spcPts val="0"/>
              </a:spcAft>
              <a:buClr>
                <a:schemeClr val="dk1"/>
              </a:buClr>
              <a:buSzPts val="1800"/>
              <a:buChar char="●"/>
              <a:defRPr/>
            </a:lvl7pPr>
            <a:lvl8pPr indent="-342900" lvl="7" marL="3657600" algn="l">
              <a:lnSpc>
                <a:spcPct val="115000"/>
              </a:lnSpc>
              <a:spcBef>
                <a:spcPts val="1600"/>
              </a:spcBef>
              <a:spcAft>
                <a:spcPts val="0"/>
              </a:spcAft>
              <a:buClr>
                <a:schemeClr val="dk1"/>
              </a:buClr>
              <a:buSzPts val="1800"/>
              <a:buChar char="○"/>
              <a:defRPr/>
            </a:lvl8pPr>
            <a:lvl9pPr indent="-342900" lvl="8" marL="4114800" algn="l">
              <a:lnSpc>
                <a:spcPct val="115000"/>
              </a:lnSpc>
              <a:spcBef>
                <a:spcPts val="1600"/>
              </a:spcBef>
              <a:spcAft>
                <a:spcPts val="1600"/>
              </a:spcAft>
              <a:buClr>
                <a:schemeClr val="dk1"/>
              </a:buClr>
              <a:buSzPts val="1800"/>
              <a:buChar char="■"/>
              <a:defRPr/>
            </a:lvl9pPr>
          </a:lstStyle>
          <a:p/>
        </p:txBody>
      </p:sp>
      <p:sp>
        <p:nvSpPr>
          <p:cNvPr id="15" name="Google Shape;15;p22"/>
          <p:cNvSpPr txBox="1"/>
          <p:nvPr>
            <p:ph idx="3" type="body"/>
          </p:nvPr>
        </p:nvSpPr>
        <p:spPr>
          <a:xfrm>
            <a:off x="989013" y="3830640"/>
            <a:ext cx="5142000" cy="2229000"/>
          </a:xfrm>
          <a:prstGeom prst="rect">
            <a:avLst/>
          </a:prstGeom>
          <a:noFill/>
          <a:ln>
            <a:noFill/>
          </a:ln>
        </p:spPr>
        <p:txBody>
          <a:bodyPr anchorCtr="0" anchor="t" bIns="45700" lIns="91425" spcFirstLastPara="1" rIns="91425" wrap="square" tIns="45700">
            <a:noAutofit/>
          </a:bodyPr>
          <a:lstStyle>
            <a:lvl1pPr indent="-406400" lvl="0" marL="457200" marR="0" algn="l">
              <a:lnSpc>
                <a:spcPct val="100000"/>
              </a:lnSpc>
              <a:spcBef>
                <a:spcPts val="560"/>
              </a:spcBef>
              <a:spcAft>
                <a:spcPts val="0"/>
              </a:spcAft>
              <a:buClr>
                <a:srgbClr val="1586D2"/>
              </a:buClr>
              <a:buSzPts val="2800"/>
              <a:buFont typeface="Arial"/>
              <a:buChar char="•"/>
              <a:defRPr b="1" sz="2800">
                <a:latin typeface="Arial"/>
                <a:ea typeface="Arial"/>
                <a:cs typeface="Arial"/>
                <a:sym typeface="Arial"/>
              </a:defRPr>
            </a:lvl1pPr>
            <a:lvl2pPr indent="-342900" lvl="1" marL="914400" algn="l">
              <a:lnSpc>
                <a:spcPct val="115000"/>
              </a:lnSpc>
              <a:spcBef>
                <a:spcPts val="360"/>
              </a:spcBef>
              <a:spcAft>
                <a:spcPts val="0"/>
              </a:spcAft>
              <a:buClr>
                <a:schemeClr val="dk1"/>
              </a:buClr>
              <a:buSzPts val="1800"/>
              <a:buChar char="○"/>
              <a:defRPr/>
            </a:lvl2pPr>
            <a:lvl3pPr indent="-342900" lvl="2" marL="1371600" algn="l">
              <a:lnSpc>
                <a:spcPct val="115000"/>
              </a:lnSpc>
              <a:spcBef>
                <a:spcPts val="1600"/>
              </a:spcBef>
              <a:spcAft>
                <a:spcPts val="0"/>
              </a:spcAft>
              <a:buClr>
                <a:schemeClr val="dk1"/>
              </a:buClr>
              <a:buSzPts val="1800"/>
              <a:buChar char="■"/>
              <a:defRPr/>
            </a:lvl3pPr>
            <a:lvl4pPr indent="-342900" lvl="3" marL="1828800" algn="l">
              <a:lnSpc>
                <a:spcPct val="115000"/>
              </a:lnSpc>
              <a:spcBef>
                <a:spcPts val="1600"/>
              </a:spcBef>
              <a:spcAft>
                <a:spcPts val="0"/>
              </a:spcAft>
              <a:buClr>
                <a:schemeClr val="dk1"/>
              </a:buClr>
              <a:buSzPts val="1800"/>
              <a:buChar char="●"/>
              <a:defRPr/>
            </a:lvl4pPr>
            <a:lvl5pPr indent="-342900" lvl="4" marL="2286000" algn="l">
              <a:lnSpc>
                <a:spcPct val="115000"/>
              </a:lnSpc>
              <a:spcBef>
                <a:spcPts val="1600"/>
              </a:spcBef>
              <a:spcAft>
                <a:spcPts val="0"/>
              </a:spcAft>
              <a:buClr>
                <a:schemeClr val="dk1"/>
              </a:buClr>
              <a:buSzPts val="1800"/>
              <a:buChar char="○"/>
              <a:defRPr/>
            </a:lvl5pPr>
            <a:lvl6pPr indent="-342900" lvl="5" marL="2743200" algn="l">
              <a:lnSpc>
                <a:spcPct val="115000"/>
              </a:lnSpc>
              <a:spcBef>
                <a:spcPts val="1600"/>
              </a:spcBef>
              <a:spcAft>
                <a:spcPts val="0"/>
              </a:spcAft>
              <a:buClr>
                <a:schemeClr val="dk1"/>
              </a:buClr>
              <a:buSzPts val="1800"/>
              <a:buChar char="■"/>
              <a:defRPr/>
            </a:lvl6pPr>
            <a:lvl7pPr indent="-342900" lvl="6" marL="3200400" algn="l">
              <a:lnSpc>
                <a:spcPct val="115000"/>
              </a:lnSpc>
              <a:spcBef>
                <a:spcPts val="1600"/>
              </a:spcBef>
              <a:spcAft>
                <a:spcPts val="0"/>
              </a:spcAft>
              <a:buClr>
                <a:schemeClr val="dk1"/>
              </a:buClr>
              <a:buSzPts val="1800"/>
              <a:buChar char="●"/>
              <a:defRPr/>
            </a:lvl7pPr>
            <a:lvl8pPr indent="-342900" lvl="7" marL="3657600" algn="l">
              <a:lnSpc>
                <a:spcPct val="115000"/>
              </a:lnSpc>
              <a:spcBef>
                <a:spcPts val="1600"/>
              </a:spcBef>
              <a:spcAft>
                <a:spcPts val="0"/>
              </a:spcAft>
              <a:buClr>
                <a:schemeClr val="dk1"/>
              </a:buClr>
              <a:buSzPts val="1800"/>
              <a:buChar char="○"/>
              <a:defRPr/>
            </a:lvl8pPr>
            <a:lvl9pPr indent="-342900" lvl="8" marL="4114800" algn="l">
              <a:lnSpc>
                <a:spcPct val="115000"/>
              </a:lnSpc>
              <a:spcBef>
                <a:spcPts val="1600"/>
              </a:spcBef>
              <a:spcAft>
                <a:spcPts val="160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6" name="Shape 16"/>
        <p:cNvGrpSpPr/>
        <p:nvPr/>
      </p:nvGrpSpPr>
      <p:grpSpPr>
        <a:xfrm>
          <a:off x="0" y="0"/>
          <a:ext cx="0" cy="0"/>
          <a:chOff x="0" y="0"/>
          <a:chExt cx="0" cy="0"/>
        </a:xfrm>
      </p:grpSpPr>
      <p:pic>
        <p:nvPicPr>
          <p:cNvPr descr="kcb_slides-03.png" id="17" name="Google Shape;17;p21"/>
          <p:cNvPicPr preferRelativeResize="0"/>
          <p:nvPr/>
        </p:nvPicPr>
        <p:blipFill rotWithShape="1">
          <a:blip r:embed="rId2">
            <a:alphaModFix/>
          </a:blip>
          <a:srcRect b="0" l="0" r="0" t="0"/>
          <a:stretch/>
        </p:blipFill>
        <p:spPr>
          <a:xfrm>
            <a:off x="0" y="0"/>
            <a:ext cx="9144002" cy="6858001"/>
          </a:xfrm>
          <a:prstGeom prst="rect">
            <a:avLst/>
          </a:prstGeom>
          <a:noFill/>
          <a:ln>
            <a:noFill/>
          </a:ln>
        </p:spPr>
      </p:pic>
      <p:sp>
        <p:nvSpPr>
          <p:cNvPr id="18" name="Google Shape;18;p21"/>
          <p:cNvSpPr txBox="1"/>
          <p:nvPr>
            <p:ph idx="1" type="body"/>
          </p:nvPr>
        </p:nvSpPr>
        <p:spPr>
          <a:xfrm>
            <a:off x="3393528" y="3727450"/>
            <a:ext cx="3581400" cy="624300"/>
          </a:xfrm>
          <a:prstGeom prst="rect">
            <a:avLst/>
          </a:prstGeom>
          <a:noFill/>
          <a:ln>
            <a:noFill/>
          </a:ln>
        </p:spPr>
        <p:txBody>
          <a:bodyPr anchorCtr="0" anchor="t" bIns="45700" lIns="91425" spcFirstLastPara="1" rIns="91425" wrap="square" tIns="45700">
            <a:noAutofit/>
          </a:bodyPr>
          <a:lstStyle>
            <a:lvl1pPr indent="-228600" lvl="0" marL="457200" algn="l">
              <a:lnSpc>
                <a:spcPct val="115000"/>
              </a:lnSpc>
              <a:spcBef>
                <a:spcPts val="640"/>
              </a:spcBef>
              <a:spcAft>
                <a:spcPts val="0"/>
              </a:spcAft>
              <a:buClr>
                <a:srgbClr val="FFFFFF"/>
              </a:buClr>
              <a:buSzPts val="3200"/>
              <a:buNone/>
              <a:defRPr b="1" i="0">
                <a:solidFill>
                  <a:srgbClr val="FFFFFF"/>
                </a:solidFill>
                <a:latin typeface="Arial"/>
                <a:ea typeface="Arial"/>
                <a:cs typeface="Arial"/>
                <a:sym typeface="Arial"/>
              </a:defRPr>
            </a:lvl1pPr>
            <a:lvl2pPr indent="-342900" lvl="1" marL="914400" algn="l">
              <a:lnSpc>
                <a:spcPct val="115000"/>
              </a:lnSpc>
              <a:spcBef>
                <a:spcPts val="1600"/>
              </a:spcBef>
              <a:spcAft>
                <a:spcPts val="0"/>
              </a:spcAft>
              <a:buClr>
                <a:schemeClr val="dk1"/>
              </a:buClr>
              <a:buSzPts val="1800"/>
              <a:buChar char="○"/>
              <a:defRPr/>
            </a:lvl2pPr>
            <a:lvl3pPr indent="-342900" lvl="2" marL="1371600" algn="l">
              <a:lnSpc>
                <a:spcPct val="115000"/>
              </a:lnSpc>
              <a:spcBef>
                <a:spcPts val="1600"/>
              </a:spcBef>
              <a:spcAft>
                <a:spcPts val="0"/>
              </a:spcAft>
              <a:buClr>
                <a:schemeClr val="dk1"/>
              </a:buClr>
              <a:buSzPts val="1800"/>
              <a:buChar char="■"/>
              <a:defRPr/>
            </a:lvl3pPr>
            <a:lvl4pPr indent="-342900" lvl="3" marL="1828800" algn="l">
              <a:lnSpc>
                <a:spcPct val="115000"/>
              </a:lnSpc>
              <a:spcBef>
                <a:spcPts val="1600"/>
              </a:spcBef>
              <a:spcAft>
                <a:spcPts val="0"/>
              </a:spcAft>
              <a:buClr>
                <a:schemeClr val="dk1"/>
              </a:buClr>
              <a:buSzPts val="1800"/>
              <a:buChar char="●"/>
              <a:defRPr/>
            </a:lvl4pPr>
            <a:lvl5pPr indent="-342900" lvl="4" marL="2286000" algn="l">
              <a:lnSpc>
                <a:spcPct val="115000"/>
              </a:lnSpc>
              <a:spcBef>
                <a:spcPts val="1600"/>
              </a:spcBef>
              <a:spcAft>
                <a:spcPts val="0"/>
              </a:spcAft>
              <a:buClr>
                <a:schemeClr val="dk1"/>
              </a:buClr>
              <a:buSzPts val="1800"/>
              <a:buChar char="○"/>
              <a:defRPr/>
            </a:lvl5pPr>
            <a:lvl6pPr indent="-342900" lvl="5" marL="2743200" algn="l">
              <a:lnSpc>
                <a:spcPct val="115000"/>
              </a:lnSpc>
              <a:spcBef>
                <a:spcPts val="1600"/>
              </a:spcBef>
              <a:spcAft>
                <a:spcPts val="0"/>
              </a:spcAft>
              <a:buClr>
                <a:schemeClr val="dk1"/>
              </a:buClr>
              <a:buSzPts val="1800"/>
              <a:buChar char="■"/>
              <a:defRPr/>
            </a:lvl6pPr>
            <a:lvl7pPr indent="-342900" lvl="6" marL="3200400" algn="l">
              <a:lnSpc>
                <a:spcPct val="115000"/>
              </a:lnSpc>
              <a:spcBef>
                <a:spcPts val="1600"/>
              </a:spcBef>
              <a:spcAft>
                <a:spcPts val="0"/>
              </a:spcAft>
              <a:buClr>
                <a:schemeClr val="dk1"/>
              </a:buClr>
              <a:buSzPts val="1800"/>
              <a:buChar char="●"/>
              <a:defRPr/>
            </a:lvl7pPr>
            <a:lvl8pPr indent="-342900" lvl="7" marL="3657600" algn="l">
              <a:lnSpc>
                <a:spcPct val="115000"/>
              </a:lnSpc>
              <a:spcBef>
                <a:spcPts val="1600"/>
              </a:spcBef>
              <a:spcAft>
                <a:spcPts val="0"/>
              </a:spcAft>
              <a:buClr>
                <a:schemeClr val="dk1"/>
              </a:buClr>
              <a:buSzPts val="1800"/>
              <a:buChar char="○"/>
              <a:defRPr/>
            </a:lvl8pPr>
            <a:lvl9pPr indent="-342900" lvl="8" marL="4114800" algn="l">
              <a:lnSpc>
                <a:spcPct val="115000"/>
              </a:lnSpc>
              <a:spcBef>
                <a:spcPts val="1600"/>
              </a:spcBef>
              <a:spcAft>
                <a:spcPts val="1600"/>
              </a:spcAft>
              <a:buClr>
                <a:schemeClr val="dk1"/>
              </a:buClr>
              <a:buSzPts val="1800"/>
              <a:buChar char="■"/>
              <a:defRPr/>
            </a:lvl9pPr>
          </a:lstStyle>
          <a:p/>
        </p:txBody>
      </p:sp>
      <p:sp>
        <p:nvSpPr>
          <p:cNvPr id="19" name="Google Shape;19;p21"/>
          <p:cNvSpPr txBox="1"/>
          <p:nvPr>
            <p:ph idx="2" type="body"/>
          </p:nvPr>
        </p:nvSpPr>
        <p:spPr>
          <a:xfrm>
            <a:off x="3403938" y="4268201"/>
            <a:ext cx="1800300" cy="7809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640"/>
              </a:spcBef>
              <a:spcAft>
                <a:spcPts val="0"/>
              </a:spcAft>
              <a:buClr>
                <a:srgbClr val="FFFFFF"/>
              </a:buClr>
              <a:buSzPts val="3200"/>
              <a:buFont typeface="Arial"/>
              <a:buNone/>
              <a:defRPr>
                <a:solidFill>
                  <a:srgbClr val="FFFFFF"/>
                </a:solidFill>
              </a:defRPr>
            </a:lvl1pPr>
            <a:lvl2pPr indent="-342900" lvl="1" marL="914400" algn="l">
              <a:lnSpc>
                <a:spcPct val="115000"/>
              </a:lnSpc>
              <a:spcBef>
                <a:spcPts val="360"/>
              </a:spcBef>
              <a:spcAft>
                <a:spcPts val="0"/>
              </a:spcAft>
              <a:buClr>
                <a:schemeClr val="dk1"/>
              </a:buClr>
              <a:buSzPts val="1800"/>
              <a:buChar char="○"/>
              <a:defRPr/>
            </a:lvl2pPr>
            <a:lvl3pPr indent="-342900" lvl="2" marL="1371600" algn="l">
              <a:lnSpc>
                <a:spcPct val="115000"/>
              </a:lnSpc>
              <a:spcBef>
                <a:spcPts val="1600"/>
              </a:spcBef>
              <a:spcAft>
                <a:spcPts val="0"/>
              </a:spcAft>
              <a:buClr>
                <a:schemeClr val="dk1"/>
              </a:buClr>
              <a:buSzPts val="1800"/>
              <a:buChar char="■"/>
              <a:defRPr/>
            </a:lvl3pPr>
            <a:lvl4pPr indent="-342900" lvl="3" marL="1828800" algn="l">
              <a:lnSpc>
                <a:spcPct val="115000"/>
              </a:lnSpc>
              <a:spcBef>
                <a:spcPts val="1600"/>
              </a:spcBef>
              <a:spcAft>
                <a:spcPts val="0"/>
              </a:spcAft>
              <a:buClr>
                <a:schemeClr val="dk1"/>
              </a:buClr>
              <a:buSzPts val="1800"/>
              <a:buChar char="●"/>
              <a:defRPr/>
            </a:lvl4pPr>
            <a:lvl5pPr indent="-342900" lvl="4" marL="2286000" algn="l">
              <a:lnSpc>
                <a:spcPct val="115000"/>
              </a:lnSpc>
              <a:spcBef>
                <a:spcPts val="1600"/>
              </a:spcBef>
              <a:spcAft>
                <a:spcPts val="0"/>
              </a:spcAft>
              <a:buClr>
                <a:schemeClr val="dk1"/>
              </a:buClr>
              <a:buSzPts val="1800"/>
              <a:buChar char="○"/>
              <a:defRPr/>
            </a:lvl5pPr>
            <a:lvl6pPr indent="-342900" lvl="5" marL="2743200" algn="l">
              <a:lnSpc>
                <a:spcPct val="115000"/>
              </a:lnSpc>
              <a:spcBef>
                <a:spcPts val="1600"/>
              </a:spcBef>
              <a:spcAft>
                <a:spcPts val="0"/>
              </a:spcAft>
              <a:buClr>
                <a:schemeClr val="dk1"/>
              </a:buClr>
              <a:buSzPts val="1800"/>
              <a:buChar char="■"/>
              <a:defRPr/>
            </a:lvl6pPr>
            <a:lvl7pPr indent="-342900" lvl="6" marL="3200400" algn="l">
              <a:lnSpc>
                <a:spcPct val="115000"/>
              </a:lnSpc>
              <a:spcBef>
                <a:spcPts val="1600"/>
              </a:spcBef>
              <a:spcAft>
                <a:spcPts val="0"/>
              </a:spcAft>
              <a:buClr>
                <a:schemeClr val="dk1"/>
              </a:buClr>
              <a:buSzPts val="1800"/>
              <a:buChar char="●"/>
              <a:defRPr/>
            </a:lvl7pPr>
            <a:lvl8pPr indent="-342900" lvl="7" marL="3657600" algn="l">
              <a:lnSpc>
                <a:spcPct val="115000"/>
              </a:lnSpc>
              <a:spcBef>
                <a:spcPts val="1600"/>
              </a:spcBef>
              <a:spcAft>
                <a:spcPts val="0"/>
              </a:spcAft>
              <a:buClr>
                <a:schemeClr val="dk1"/>
              </a:buClr>
              <a:buSzPts val="1800"/>
              <a:buChar char="○"/>
              <a:defRPr/>
            </a:lvl8pPr>
            <a:lvl9pPr indent="-342900" lvl="8" marL="4114800" algn="l">
              <a:lnSpc>
                <a:spcPct val="115000"/>
              </a:lnSpc>
              <a:spcBef>
                <a:spcPts val="1600"/>
              </a:spcBef>
              <a:spcAft>
                <a:spcPts val="160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 name="Shape 20"/>
        <p:cNvGrpSpPr/>
        <p:nvPr/>
      </p:nvGrpSpPr>
      <p:grpSpPr>
        <a:xfrm>
          <a:off x="0" y="0"/>
          <a:ext cx="0" cy="0"/>
          <a:chOff x="0" y="0"/>
          <a:chExt cx="0" cy="0"/>
        </a:xfrm>
      </p:grpSpPr>
      <p:sp>
        <p:nvSpPr>
          <p:cNvPr id="21" name="Google Shape;21;p23"/>
          <p:cNvSpPr txBox="1"/>
          <p:nvPr>
            <p:ph type="ctrTitle"/>
          </p:nvPr>
        </p:nvSpPr>
        <p:spPr>
          <a:xfrm>
            <a:off x="311708" y="992767"/>
            <a:ext cx="8520600" cy="2736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2" name="Google Shape;22;p23"/>
          <p:cNvSpPr txBox="1"/>
          <p:nvPr>
            <p:ph idx="1" type="subTitle"/>
          </p:nvPr>
        </p:nvSpPr>
        <p:spPr>
          <a:xfrm>
            <a:off x="311700" y="3778833"/>
            <a:ext cx="8520600" cy="1056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3" name="Google Shape;23;p2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 name="Shape 24"/>
        <p:cNvGrpSpPr/>
        <p:nvPr/>
      </p:nvGrpSpPr>
      <p:grpSpPr>
        <a:xfrm>
          <a:off x="0" y="0"/>
          <a:ext cx="0" cy="0"/>
          <a:chOff x="0" y="0"/>
          <a:chExt cx="0" cy="0"/>
        </a:xfrm>
      </p:grpSpPr>
      <p:sp>
        <p:nvSpPr>
          <p:cNvPr id="25" name="Google Shape;25;p24"/>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6" name="Google Shape;26;p2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sp>
        <p:nvSpPr>
          <p:cNvPr id="28" name="Google Shape;28;p25"/>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25"/>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0" name="Google Shape;30;p2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2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 name="Google Shape;33;p26"/>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4" name="Google Shape;34;p26"/>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5" name="Google Shape;35;p2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27"/>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8" name="Google Shape;38;p2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sp>
        <p:nvSpPr>
          <p:cNvPr id="40" name="Google Shape;40;p28"/>
          <p:cNvSpPr txBox="1"/>
          <p:nvPr>
            <p:ph type="title"/>
          </p:nvPr>
        </p:nvSpPr>
        <p:spPr>
          <a:xfrm>
            <a:off x="311700" y="740800"/>
            <a:ext cx="2808000" cy="100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1" name="Google Shape;41;p28"/>
          <p:cNvSpPr txBox="1"/>
          <p:nvPr>
            <p:ph idx="1" type="body"/>
          </p:nvPr>
        </p:nvSpPr>
        <p:spPr>
          <a:xfrm>
            <a:off x="311700" y="1852800"/>
            <a:ext cx="2808000" cy="42393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2" name="Google Shape;42;p2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0"/>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0"/>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popcenter.asu.edu/content/sara-model-0" TargetMode="External"/><Relationship Id="rId4" Type="http://schemas.openxmlformats.org/officeDocument/2006/relationships/hyperlink" Target="https://www.keepcincinnatibeautiful.org/resources/safe-and-clean/" TargetMode="External"/><Relationship Id="rId5"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8.jp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www.keepcincinnatibeautiful.org/_files/ugd/528922_d4fc85e7401b4620acea4b0c4de47e99.pdf" TargetMode="External"/><Relationship Id="rId4" Type="http://schemas.openxmlformats.org/officeDocument/2006/relationships/hyperlink" Target="mailto:Ty@Keepcincinnatibeautiful.org" TargetMode="External"/><Relationship Id="rId5" Type="http://schemas.openxmlformats.org/officeDocument/2006/relationships/hyperlink" Target="https://www.keepcincinnatibeautiful.org/safe-and-clean" TargetMode="External"/><Relationship Id="rId6" Type="http://schemas.openxmlformats.org/officeDocument/2006/relationships/image" Target="../media/image21.jpg"/></Relationships>
</file>

<file path=ppt/slides/_rels/slide26.xml.rels><?xml version="1.0" encoding="UTF-8" standalone="yes"?><Relationships xmlns="http://schemas.openxmlformats.org/package/2006/relationships"><Relationship Id="rId10" Type="http://schemas.openxmlformats.org/officeDocument/2006/relationships/hyperlink" Target="https://grantsplus.com/resources/" TargetMode="External"/><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www.ed2go.com/uc/SearchResults.aspx?SearchTerms=grant+writing&amp;Sort=Relevance&amp;MaxResultCount=20&amp;LoadMore" TargetMode="External"/><Relationship Id="rId4" Type="http://schemas.openxmlformats.org/officeDocument/2006/relationships/hyperlink" Target="https://www.ed2go.com/cstcc/SearchResults.aspx?SearchTerms=Grant%20proposal%20writing%20" TargetMode="External"/><Relationship Id="rId9" Type="http://schemas.openxmlformats.org/officeDocument/2006/relationships/hyperlink" Target="https://guides.libraries.uc.edu/c.php?g=222493&amp;p=1472538" TargetMode="External"/><Relationship Id="rId5" Type="http://schemas.openxmlformats.org/officeDocument/2006/relationships/hyperlink" Target="https://chpl.org/services/grants/" TargetMode="External"/><Relationship Id="rId6" Type="http://schemas.openxmlformats.org/officeDocument/2006/relationships/hyperlink" Target="https://www.gcfdn.org/resources-for-nonprofits/" TargetMode="External"/><Relationship Id="rId7" Type="http://schemas.openxmlformats.org/officeDocument/2006/relationships/hyperlink" Target="https://app.grammarly.com/" TargetMode="External"/><Relationship Id="rId8" Type="http://schemas.openxmlformats.org/officeDocument/2006/relationships/hyperlink" Target="https://www.cincinnati-oh.gov/manager/opda/"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www.keepcincinnatibeautiful.org/safe-and-clean" TargetMode="External"/><Relationship Id="rId4" Type="http://schemas.openxmlformats.org/officeDocument/2006/relationships/hyperlink" Target="mailto:ty@keepcincinnatibeautiful.org" TargetMode="External"/><Relationship Id="rId5" Type="http://schemas.openxmlformats.org/officeDocument/2006/relationships/image" Target="../media/image22.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ww.keepcincinnatibeautiful.org/_files/ugd/528922_baa4a3a523854401bd0c196549dbf5cb.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www.keepcincinnatibeautiful.org/safe-and-clean" TargetMode="External"/><Relationship Id="rId4" Type="http://schemas.openxmlformats.org/officeDocument/2006/relationships/hyperlink" Target="https://www.keepcincinnatibeautiful.org/safe-and-clean" TargetMode="External"/><Relationship Id="rId5"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www.keepcincinnatibeautiful.org/safe-and-clean" TargetMode="External"/><Relationship Id="rId4" Type="http://schemas.openxmlformats.org/officeDocument/2006/relationships/image" Target="../media/image9.jp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 name="Shape 62"/>
        <p:cNvGrpSpPr/>
        <p:nvPr/>
      </p:nvGrpSpPr>
      <p:grpSpPr>
        <a:xfrm>
          <a:off x="0" y="0"/>
          <a:ext cx="0" cy="0"/>
          <a:chOff x="0" y="0"/>
          <a:chExt cx="0" cy="0"/>
        </a:xfrm>
      </p:grpSpPr>
      <p:pic>
        <p:nvPicPr>
          <p:cNvPr id="63" name="Google Shape;63;g28124456a9a_0_0"/>
          <p:cNvPicPr preferRelativeResize="0"/>
          <p:nvPr/>
        </p:nvPicPr>
        <p:blipFill rotWithShape="1">
          <a:blip r:embed="rId4">
            <a:alphaModFix/>
          </a:blip>
          <a:srcRect b="0" l="0" r="0" t="0"/>
          <a:stretch/>
        </p:blipFill>
        <p:spPr>
          <a:xfrm>
            <a:off x="4478038" y="2400335"/>
            <a:ext cx="4438125" cy="1368425"/>
          </a:xfrm>
          <a:prstGeom prst="rect">
            <a:avLst/>
          </a:prstGeom>
          <a:noFill/>
          <a:ln>
            <a:noFill/>
          </a:ln>
        </p:spPr>
      </p:pic>
      <p:sp>
        <p:nvSpPr>
          <p:cNvPr id="64" name="Google Shape;64;g28124456a9a_0_0"/>
          <p:cNvSpPr txBox="1"/>
          <p:nvPr/>
        </p:nvSpPr>
        <p:spPr>
          <a:xfrm>
            <a:off x="4045675" y="5337525"/>
            <a:ext cx="4870500" cy="1284000"/>
          </a:xfrm>
          <a:prstGeom prst="rect">
            <a:avLst/>
          </a:prstGeom>
          <a:noFill/>
          <a:ln>
            <a:noFill/>
          </a:ln>
        </p:spPr>
        <p:txBody>
          <a:bodyPr anchorCtr="0" anchor="t" bIns="91425" lIns="91425" spcFirstLastPara="1" rIns="91425" wrap="square" tIns="91425">
            <a:noAutofit/>
          </a:bodyPr>
          <a:lstStyle/>
          <a:p>
            <a:pPr indent="0" lvl="0" marL="457200" marR="0" rtl="0" algn="r">
              <a:lnSpc>
                <a:spcPct val="100000"/>
              </a:lnSpc>
              <a:spcBef>
                <a:spcPts val="0"/>
              </a:spcBef>
              <a:spcAft>
                <a:spcPts val="0"/>
              </a:spcAft>
              <a:buClr>
                <a:srgbClr val="000000"/>
              </a:buClr>
              <a:buSzPts val="2200"/>
              <a:buFont typeface="Arial"/>
              <a:buNone/>
            </a:pPr>
            <a:r>
              <a:rPr b="1" i="0" lang="en" sz="2200" u="none" cap="none" strike="noStrike">
                <a:solidFill>
                  <a:schemeClr val="dk2"/>
                </a:solidFill>
                <a:latin typeface="Arial"/>
                <a:ea typeface="Arial"/>
                <a:cs typeface="Arial"/>
                <a:sym typeface="Arial"/>
              </a:rPr>
              <a:t>Ty Wesselkamper </a:t>
            </a:r>
            <a:endParaRPr b="1" i="0" sz="2200" u="none" cap="none" strike="noStrike">
              <a:solidFill>
                <a:schemeClr val="dk2"/>
              </a:solidFill>
              <a:latin typeface="Arial"/>
              <a:ea typeface="Arial"/>
              <a:cs typeface="Arial"/>
              <a:sym typeface="Arial"/>
            </a:endParaRPr>
          </a:p>
          <a:p>
            <a:pPr indent="0" lvl="0" marL="457200" marR="0" rtl="0" algn="r">
              <a:lnSpc>
                <a:spcPct val="100000"/>
              </a:lnSpc>
              <a:spcBef>
                <a:spcPts val="0"/>
              </a:spcBef>
              <a:spcAft>
                <a:spcPts val="0"/>
              </a:spcAft>
              <a:buClr>
                <a:srgbClr val="000000"/>
              </a:buClr>
              <a:buSzPts val="2100"/>
              <a:buFont typeface="Arial"/>
              <a:buNone/>
            </a:pPr>
            <a:r>
              <a:rPr b="0" i="0" lang="en" sz="2100" u="none" cap="none" strike="noStrike">
                <a:solidFill>
                  <a:schemeClr val="dk2"/>
                </a:solidFill>
                <a:latin typeface="Arial"/>
                <a:ea typeface="Arial"/>
                <a:cs typeface="Arial"/>
                <a:sym typeface="Arial"/>
              </a:rPr>
              <a:t>Safe and Clean Grant Coordinator</a:t>
            </a:r>
            <a:endParaRPr b="0" i="0" sz="2100" u="none" cap="none" strike="noStrike">
              <a:solidFill>
                <a:schemeClr val="dk2"/>
              </a:solidFill>
              <a:latin typeface="Arial"/>
              <a:ea typeface="Arial"/>
              <a:cs typeface="Arial"/>
              <a:sym typeface="Arial"/>
            </a:endParaRPr>
          </a:p>
          <a:p>
            <a:pPr indent="0" lvl="0" marL="457200" marR="0" rtl="0" algn="r">
              <a:lnSpc>
                <a:spcPct val="100000"/>
              </a:lnSpc>
              <a:spcBef>
                <a:spcPts val="0"/>
              </a:spcBef>
              <a:spcAft>
                <a:spcPts val="0"/>
              </a:spcAft>
              <a:buClr>
                <a:srgbClr val="000000"/>
              </a:buClr>
              <a:buSzPts val="2100"/>
              <a:buFont typeface="Arial"/>
              <a:buNone/>
            </a:pPr>
            <a:r>
              <a:rPr b="0" i="0" lang="en" sz="2100" u="none" cap="none" strike="noStrike">
                <a:solidFill>
                  <a:schemeClr val="dk2"/>
                </a:solidFill>
                <a:latin typeface="Arial"/>
                <a:ea typeface="Arial"/>
                <a:cs typeface="Arial"/>
                <a:sym typeface="Arial"/>
              </a:rPr>
              <a:t>Ty@KeepCincinnatiBeautiful.org</a:t>
            </a:r>
            <a:endParaRPr b="0" i="0" sz="2100" u="none" cap="none" strike="noStrike">
              <a:solidFill>
                <a:schemeClr val="dk2"/>
              </a:solidFill>
              <a:latin typeface="Arial"/>
              <a:ea typeface="Arial"/>
              <a:cs typeface="Arial"/>
              <a:sym typeface="Arial"/>
            </a:endParaRPr>
          </a:p>
        </p:txBody>
      </p:sp>
      <p:sp>
        <p:nvSpPr>
          <p:cNvPr id="65" name="Google Shape;65;g28124456a9a_0_0"/>
          <p:cNvSpPr txBox="1"/>
          <p:nvPr/>
        </p:nvSpPr>
        <p:spPr>
          <a:xfrm>
            <a:off x="3045475" y="3969225"/>
            <a:ext cx="5870700" cy="13683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2800"/>
              <a:buFont typeface="Arial"/>
              <a:buNone/>
            </a:pPr>
            <a:r>
              <a:rPr b="1" i="0" lang="en" sz="2800" u="none" cap="none" strike="noStrike">
                <a:solidFill>
                  <a:schemeClr val="dk2"/>
                </a:solidFill>
                <a:latin typeface="Arial"/>
                <a:ea typeface="Arial"/>
                <a:cs typeface="Arial"/>
                <a:sym typeface="Arial"/>
              </a:rPr>
              <a:t>The City of Cincinnati’s Safe and Clean Neighborhood Fund</a:t>
            </a:r>
            <a:endParaRPr b="1" sz="2800">
              <a:solidFill>
                <a:schemeClr val="dk2"/>
              </a:solidFill>
            </a:endParaRPr>
          </a:p>
          <a:p>
            <a:pPr indent="0" lvl="0" marL="0" marR="0" rtl="0" algn="r">
              <a:lnSpc>
                <a:spcPct val="100000"/>
              </a:lnSpc>
              <a:spcBef>
                <a:spcPts val="0"/>
              </a:spcBef>
              <a:spcAft>
                <a:spcPts val="0"/>
              </a:spcAft>
              <a:buClr>
                <a:srgbClr val="000000"/>
              </a:buClr>
              <a:buSzPts val="2800"/>
              <a:buFont typeface="Arial"/>
              <a:buNone/>
            </a:pPr>
            <a:r>
              <a:rPr b="1" lang="en" sz="1500">
                <a:solidFill>
                  <a:schemeClr val="dk2"/>
                </a:solidFill>
              </a:rPr>
              <a:t>(Updated December 2024)</a:t>
            </a:r>
            <a:r>
              <a:rPr b="1" i="0" lang="en" sz="1500" u="none" cap="none" strike="noStrike">
                <a:solidFill>
                  <a:schemeClr val="dk2"/>
                </a:solidFill>
                <a:latin typeface="Arial"/>
                <a:ea typeface="Arial"/>
                <a:cs typeface="Arial"/>
                <a:sym typeface="Arial"/>
              </a:rPr>
              <a:t> </a:t>
            </a:r>
            <a:endParaRPr b="1" i="0" sz="1500" u="none" cap="none" strike="noStrike">
              <a:solidFill>
                <a:schemeClr val="dk2"/>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g28124456a9a_0_60"/>
          <p:cNvSpPr txBox="1"/>
          <p:nvPr/>
        </p:nvSpPr>
        <p:spPr>
          <a:xfrm>
            <a:off x="0" y="1657900"/>
            <a:ext cx="4780800" cy="5467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50"/>
              <a:buFont typeface="Arial"/>
              <a:buNone/>
            </a:pPr>
            <a:r>
              <a:rPr b="0" i="0" lang="en" sz="1600" u="none" cap="none" strike="noStrike">
                <a:solidFill>
                  <a:srgbClr val="0E101A"/>
                </a:solidFill>
                <a:latin typeface="Arial"/>
                <a:ea typeface="Arial"/>
                <a:cs typeface="Arial"/>
                <a:sym typeface="Arial"/>
              </a:rPr>
              <a:t>This is a </a:t>
            </a:r>
            <a:r>
              <a:rPr b="1" i="0" lang="en" sz="1600" u="sng" cap="none" strike="noStrike">
                <a:solidFill>
                  <a:srgbClr val="0E101A"/>
                </a:solidFill>
              </a:rPr>
              <a:t>reimbursable grant</a:t>
            </a:r>
            <a:r>
              <a:rPr b="0" i="0" lang="en" sz="1600" u="none" cap="none" strike="noStrike">
                <a:solidFill>
                  <a:srgbClr val="0E101A"/>
                </a:solidFill>
                <a:latin typeface="Arial"/>
                <a:ea typeface="Arial"/>
                <a:cs typeface="Arial"/>
                <a:sym typeface="Arial"/>
              </a:rPr>
              <a:t> meaning all expenses, services, materials, &amp; related costs must be </a:t>
            </a:r>
            <a:r>
              <a:rPr b="0" i="0" lang="en" sz="1600" u="sng" cap="none" strike="noStrike">
                <a:solidFill>
                  <a:srgbClr val="0E101A"/>
                </a:solidFill>
                <a:latin typeface="Arial"/>
                <a:ea typeface="Arial"/>
                <a:cs typeface="Arial"/>
                <a:sym typeface="Arial"/>
              </a:rPr>
              <a:t>paid </a:t>
            </a:r>
            <a:r>
              <a:rPr b="0" i="0" lang="en" sz="1600" u="none" cap="none" strike="noStrike">
                <a:solidFill>
                  <a:srgbClr val="0E101A"/>
                </a:solidFill>
                <a:latin typeface="Arial"/>
                <a:ea typeface="Arial"/>
                <a:cs typeface="Arial"/>
                <a:sym typeface="Arial"/>
              </a:rPr>
              <a:t>before submitting for reimbursement. </a:t>
            </a:r>
            <a:endParaRPr b="0" i="0" sz="1600" u="none" cap="none" strike="noStrike">
              <a:solidFill>
                <a:srgbClr val="0E101A"/>
              </a:solidFill>
              <a:latin typeface="Arial"/>
              <a:ea typeface="Arial"/>
              <a:cs typeface="Arial"/>
              <a:sym typeface="Arial"/>
            </a:endParaRPr>
          </a:p>
          <a:p>
            <a:pPr indent="-330200" lvl="0" marL="457200" marR="0" rtl="0" algn="l">
              <a:lnSpc>
                <a:spcPct val="115000"/>
              </a:lnSpc>
              <a:spcBef>
                <a:spcPts val="0"/>
              </a:spcBef>
              <a:spcAft>
                <a:spcPts val="0"/>
              </a:spcAft>
              <a:buClr>
                <a:srgbClr val="0E101A"/>
              </a:buClr>
              <a:buSzPts val="1600"/>
              <a:buFont typeface="Arial"/>
              <a:buChar char="●"/>
            </a:pPr>
            <a:r>
              <a:rPr b="0" i="0" lang="en" sz="1600" u="none" cap="none" strike="noStrike">
                <a:solidFill>
                  <a:srgbClr val="0E101A"/>
                </a:solidFill>
                <a:latin typeface="Arial"/>
                <a:ea typeface="Arial"/>
                <a:cs typeface="Arial"/>
                <a:sym typeface="Arial"/>
              </a:rPr>
              <a:t>There are no limits on the number of claim vouchers you submit, you can submit for reimbursement each month, by project area upon completion, or at the end of the project. </a:t>
            </a:r>
            <a:endParaRPr sz="1600"/>
          </a:p>
          <a:p>
            <a:pPr indent="0" lvl="0" marL="457200" marR="0" rtl="0" algn="l">
              <a:lnSpc>
                <a:spcPct val="115000"/>
              </a:lnSpc>
              <a:spcBef>
                <a:spcPts val="0"/>
              </a:spcBef>
              <a:spcAft>
                <a:spcPts val="0"/>
              </a:spcAft>
              <a:buClr>
                <a:srgbClr val="000000"/>
              </a:buClr>
              <a:buSzPts val="1550"/>
              <a:buFont typeface="Arial"/>
              <a:buNone/>
            </a:pPr>
            <a:r>
              <a:t/>
            </a:r>
            <a:endParaRPr b="0" i="0" sz="1600" u="none" cap="none" strike="noStrike">
              <a:solidFill>
                <a:srgbClr val="0E101A"/>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50"/>
              <a:buFont typeface="Arial"/>
              <a:buNone/>
            </a:pPr>
            <a:r>
              <a:rPr b="0" i="0" lang="en" sz="1600" u="none" cap="none" strike="noStrike">
                <a:solidFill>
                  <a:srgbClr val="0E101A"/>
                </a:solidFill>
                <a:latin typeface="Arial"/>
                <a:ea typeface="Arial"/>
                <a:cs typeface="Arial"/>
                <a:sym typeface="Arial"/>
              </a:rPr>
              <a:t>What is </a:t>
            </a:r>
            <a:r>
              <a:rPr b="1" i="0" lang="en" sz="1600" u="sng" cap="none" strike="noStrike">
                <a:solidFill>
                  <a:srgbClr val="0E101A"/>
                </a:solidFill>
                <a:latin typeface="Arial"/>
                <a:ea typeface="Arial"/>
                <a:cs typeface="Arial"/>
                <a:sym typeface="Arial"/>
              </a:rPr>
              <a:t>not eligible</a:t>
            </a:r>
            <a:r>
              <a:rPr b="1" i="0" lang="en" sz="1600" u="none" cap="none" strike="noStrike">
                <a:solidFill>
                  <a:srgbClr val="0E101A"/>
                </a:solidFill>
                <a:latin typeface="Arial"/>
                <a:ea typeface="Arial"/>
                <a:cs typeface="Arial"/>
                <a:sym typeface="Arial"/>
              </a:rPr>
              <a:t> </a:t>
            </a:r>
            <a:r>
              <a:rPr b="0" i="0" lang="en" sz="1600" u="none" cap="none" strike="noStrike">
                <a:solidFill>
                  <a:srgbClr val="0E101A"/>
                </a:solidFill>
                <a:latin typeface="Arial"/>
                <a:ea typeface="Arial"/>
                <a:cs typeface="Arial"/>
                <a:sym typeface="Arial"/>
              </a:rPr>
              <a:t>for reimbursement: </a:t>
            </a:r>
            <a:endParaRPr b="0" i="0" sz="1600" u="none" cap="none" strike="noStrike">
              <a:solidFill>
                <a:srgbClr val="0E101A"/>
              </a:solidFill>
              <a:latin typeface="Arial"/>
              <a:ea typeface="Arial"/>
              <a:cs typeface="Arial"/>
              <a:sym typeface="Arial"/>
            </a:endParaRPr>
          </a:p>
          <a:p>
            <a:pPr indent="-330200" lvl="0" marL="457200" marR="0" rtl="0" algn="l">
              <a:lnSpc>
                <a:spcPct val="115000"/>
              </a:lnSpc>
              <a:spcBef>
                <a:spcPts val="0"/>
              </a:spcBef>
              <a:spcAft>
                <a:spcPts val="0"/>
              </a:spcAft>
              <a:buClr>
                <a:srgbClr val="0E101A"/>
              </a:buClr>
              <a:buSzPts val="1600"/>
              <a:buFont typeface="Arial"/>
              <a:buChar char="●"/>
            </a:pPr>
            <a:r>
              <a:rPr b="0" i="0" lang="en" sz="1600" u="none" cap="none" strike="noStrike">
                <a:solidFill>
                  <a:srgbClr val="0E101A"/>
                </a:solidFill>
                <a:latin typeface="Arial"/>
                <a:ea typeface="Arial"/>
                <a:cs typeface="Arial"/>
                <a:sym typeface="Arial"/>
              </a:rPr>
              <a:t>T-Shirts, other clothing, Food </a:t>
            </a:r>
            <a:r>
              <a:rPr lang="en" sz="1600">
                <a:solidFill>
                  <a:srgbClr val="0E101A"/>
                </a:solidFill>
              </a:rPr>
              <a:t>&amp;</a:t>
            </a:r>
            <a:r>
              <a:rPr b="0" i="0" lang="en" sz="1600" u="none" cap="none" strike="noStrike">
                <a:solidFill>
                  <a:srgbClr val="0E101A"/>
                </a:solidFill>
                <a:latin typeface="Arial"/>
                <a:ea typeface="Arial"/>
                <a:cs typeface="Arial"/>
                <a:sym typeface="Arial"/>
              </a:rPr>
              <a:t> Beverages, Entertainment , Ongoing expenses, Personnel Costs(Gas, Electric, overhead costs, payroll)</a:t>
            </a:r>
            <a:endParaRPr b="0" i="0" sz="1600" u="none" cap="none" strike="noStrike">
              <a:solidFill>
                <a:srgbClr val="0E101A"/>
              </a:solidFill>
              <a:latin typeface="Arial"/>
              <a:ea typeface="Arial"/>
              <a:cs typeface="Arial"/>
              <a:sym typeface="Arial"/>
            </a:endParaRPr>
          </a:p>
          <a:p>
            <a:pPr indent="-330200" lvl="0" marL="457200" marR="0" rtl="0" algn="l">
              <a:lnSpc>
                <a:spcPct val="115000"/>
              </a:lnSpc>
              <a:spcBef>
                <a:spcPts val="0"/>
              </a:spcBef>
              <a:spcAft>
                <a:spcPts val="0"/>
              </a:spcAft>
              <a:buClr>
                <a:srgbClr val="0E101A"/>
              </a:buClr>
              <a:buSzPts val="1600"/>
              <a:buFont typeface="Arial"/>
              <a:buChar char="●"/>
            </a:pPr>
            <a:r>
              <a:rPr b="0" i="0" lang="en" sz="1600" u="none" cap="none" strike="noStrike">
                <a:solidFill>
                  <a:srgbClr val="0E101A"/>
                </a:solidFill>
                <a:latin typeface="Arial"/>
                <a:ea typeface="Arial"/>
                <a:cs typeface="Arial"/>
                <a:sym typeface="Arial"/>
              </a:rPr>
              <a:t>Note- Stipends/Payment to contractors/services are eligible for reimbursement. Ex: Gun Safety Expert for Gun Violence Prevention Programming.</a:t>
            </a:r>
            <a:endParaRPr b="0" i="0" sz="1600" u="none" cap="none" strike="noStrike">
              <a:solidFill>
                <a:srgbClr val="0E101A"/>
              </a:solidFill>
              <a:latin typeface="Arial"/>
              <a:ea typeface="Arial"/>
              <a:cs typeface="Arial"/>
              <a:sym typeface="Arial"/>
            </a:endParaRPr>
          </a:p>
          <a:p>
            <a:pPr indent="-330200" lvl="0" marL="457200" marR="0" rtl="0" algn="l">
              <a:lnSpc>
                <a:spcPct val="115000"/>
              </a:lnSpc>
              <a:spcBef>
                <a:spcPts val="0"/>
              </a:spcBef>
              <a:spcAft>
                <a:spcPts val="0"/>
              </a:spcAft>
              <a:buClr>
                <a:srgbClr val="0E101A"/>
              </a:buClr>
              <a:buSzPts val="1600"/>
              <a:buChar char="●"/>
            </a:pPr>
            <a:r>
              <a:rPr lang="en" sz="1600">
                <a:solidFill>
                  <a:srgbClr val="0E101A"/>
                </a:solidFill>
              </a:rPr>
              <a:t>Youth stipends are </a:t>
            </a:r>
            <a:r>
              <a:rPr lang="en" sz="1600">
                <a:solidFill>
                  <a:srgbClr val="0E101A"/>
                </a:solidFill>
              </a:rPr>
              <a:t>eligible</a:t>
            </a:r>
            <a:r>
              <a:rPr lang="en" sz="1600">
                <a:solidFill>
                  <a:srgbClr val="0E101A"/>
                </a:solidFill>
              </a:rPr>
              <a:t> for reimbursement. </a:t>
            </a:r>
            <a:endParaRPr sz="1600">
              <a:solidFill>
                <a:srgbClr val="0E101A"/>
              </a:solidFill>
            </a:endParaRPr>
          </a:p>
          <a:p>
            <a:pPr indent="0" lvl="0" marL="45720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Arial"/>
              <a:ea typeface="Arial"/>
              <a:cs typeface="Arial"/>
              <a:sym typeface="Arial"/>
            </a:endParaRPr>
          </a:p>
        </p:txBody>
      </p:sp>
      <p:pic>
        <p:nvPicPr>
          <p:cNvPr id="127" name="Google Shape;127;g28124456a9a_0_60"/>
          <p:cNvPicPr preferRelativeResize="0"/>
          <p:nvPr/>
        </p:nvPicPr>
        <p:blipFill rotWithShape="1">
          <a:blip r:embed="rId3">
            <a:alphaModFix/>
          </a:blip>
          <a:srcRect b="17094" l="1606" r="9163" t="5271"/>
          <a:stretch/>
        </p:blipFill>
        <p:spPr>
          <a:xfrm>
            <a:off x="4879863" y="1852000"/>
            <a:ext cx="4073774" cy="2872149"/>
          </a:xfrm>
          <a:prstGeom prst="rect">
            <a:avLst/>
          </a:prstGeom>
          <a:noFill/>
          <a:ln>
            <a:noFill/>
          </a:ln>
        </p:spPr>
      </p:pic>
      <p:sp>
        <p:nvSpPr>
          <p:cNvPr id="128" name="Google Shape;128;g28124456a9a_0_60"/>
          <p:cNvSpPr txBox="1"/>
          <p:nvPr/>
        </p:nvSpPr>
        <p:spPr>
          <a:xfrm>
            <a:off x="4879900" y="4996825"/>
            <a:ext cx="4073700" cy="1262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Save Our Youth Kings and Queens provides after school programming, mentoring, enrichment field trips and stewardship opportunities for youth in the Winton Terrace/Winton Hills community.</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g28128dbfe3b_0_2"/>
          <p:cNvSpPr txBox="1"/>
          <p:nvPr/>
        </p:nvSpPr>
        <p:spPr>
          <a:xfrm>
            <a:off x="-473025" y="4457025"/>
            <a:ext cx="7976700" cy="61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Black"/>
              <a:ea typeface="Arial Black"/>
              <a:cs typeface="Arial Black"/>
              <a:sym typeface="Arial Black"/>
            </a:endParaRPr>
          </a:p>
        </p:txBody>
      </p:sp>
      <p:sp>
        <p:nvSpPr>
          <p:cNvPr id="134" name="Google Shape;134;g28128dbfe3b_0_2"/>
          <p:cNvSpPr txBox="1"/>
          <p:nvPr/>
        </p:nvSpPr>
        <p:spPr>
          <a:xfrm>
            <a:off x="238125" y="1860375"/>
            <a:ext cx="5364000" cy="51717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00000"/>
              </a:lnSpc>
              <a:spcBef>
                <a:spcPts val="0"/>
              </a:spcBef>
              <a:spcAft>
                <a:spcPts val="0"/>
              </a:spcAft>
              <a:buClr>
                <a:schemeClr val="dk1"/>
              </a:buClr>
              <a:buSzPts val="1700"/>
              <a:buFont typeface="Arial"/>
              <a:buChar char="●"/>
            </a:pPr>
            <a:r>
              <a:rPr b="0" i="0" lang="en" sz="1700" u="none" cap="none" strike="noStrike">
                <a:solidFill>
                  <a:schemeClr val="dk1"/>
                </a:solidFill>
                <a:latin typeface="Arial"/>
                <a:ea typeface="Arial"/>
                <a:cs typeface="Arial"/>
                <a:sym typeface="Arial"/>
              </a:rPr>
              <a:t>Safe and Clean Grant Term: 1 year term if approved for funding</a:t>
            </a:r>
            <a:endParaRPr b="0" i="0" sz="1700" u="none" cap="none" strike="noStrike">
              <a:solidFill>
                <a:schemeClr val="dk1"/>
              </a:solidFill>
              <a:latin typeface="Arial"/>
              <a:ea typeface="Arial"/>
              <a:cs typeface="Arial"/>
              <a:sym typeface="Arial"/>
            </a:endParaRPr>
          </a:p>
          <a:p>
            <a:pPr indent="-336550" lvl="1" marL="914400" marR="0" rtl="0" algn="l">
              <a:lnSpc>
                <a:spcPct val="100000"/>
              </a:lnSpc>
              <a:spcBef>
                <a:spcPts val="0"/>
              </a:spcBef>
              <a:spcAft>
                <a:spcPts val="0"/>
              </a:spcAft>
              <a:buClr>
                <a:schemeClr val="dk1"/>
              </a:buClr>
              <a:buSzPts val="1700"/>
              <a:buFont typeface="Arial"/>
              <a:buChar char="○"/>
            </a:pPr>
            <a:r>
              <a:rPr b="0" i="0" lang="en" sz="1700" u="none" cap="none" strike="noStrike">
                <a:solidFill>
                  <a:schemeClr val="dk1"/>
                </a:solidFill>
                <a:latin typeface="Arial"/>
                <a:ea typeface="Arial"/>
                <a:cs typeface="Arial"/>
                <a:sym typeface="Arial"/>
              </a:rPr>
              <a:t>If the agreement was signed on 6/1/2024 then you’d have until 6/1/2025 make all the purchases necessary for the project that would be eligible for reimbursements.</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 sz="1700" u="none" cap="none" strike="noStrike">
                <a:solidFill>
                  <a:schemeClr val="dk1"/>
                </a:solidFill>
                <a:latin typeface="Arial"/>
                <a:ea typeface="Arial"/>
                <a:cs typeface="Arial"/>
                <a:sym typeface="Arial"/>
              </a:rPr>
              <a:t>Midway report is due no later than 7 months after signing agreement with photos/multimedia</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 sz="1700" u="none" cap="none" strike="noStrike">
                <a:solidFill>
                  <a:schemeClr val="dk1"/>
                </a:solidFill>
                <a:latin typeface="Arial"/>
                <a:ea typeface="Arial"/>
                <a:cs typeface="Arial"/>
                <a:sym typeface="Arial"/>
              </a:rPr>
              <a:t>Final report is due no later than 30 days after your term ends with photos/multimedia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 sz="1700" u="none" cap="none" strike="noStrike">
                <a:solidFill>
                  <a:schemeClr val="dk1"/>
                </a:solidFill>
                <a:latin typeface="Arial"/>
                <a:ea typeface="Arial"/>
                <a:cs typeface="Arial"/>
                <a:sym typeface="Arial"/>
              </a:rPr>
              <a:t>Failure to submit both reports will disqualify you from receiving funding until both reports are submitted.</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None/>
            </a:pPr>
            <a:r>
              <a:t/>
            </a:r>
            <a:endParaRPr sz="1700">
              <a:solidFill>
                <a:schemeClr val="dk1"/>
              </a:solidFill>
            </a:endParaRPr>
          </a:p>
          <a:p>
            <a:pPr indent="0" lvl="0" marL="0" marR="0" rtl="0" algn="l">
              <a:lnSpc>
                <a:spcPct val="100000"/>
              </a:lnSpc>
              <a:spcBef>
                <a:spcPts val="0"/>
              </a:spcBef>
              <a:spcAft>
                <a:spcPts val="0"/>
              </a:spcAft>
              <a:buClr>
                <a:srgbClr val="000000"/>
              </a:buClr>
              <a:buSzPts val="1800"/>
              <a:buFont typeface="Arial"/>
              <a:buNone/>
            </a:pPr>
            <a:r>
              <a:rPr b="1" i="0" lang="en" sz="1700" u="none" cap="none" strike="noStrike">
                <a:solidFill>
                  <a:schemeClr val="dk1"/>
                </a:solidFill>
                <a:latin typeface="Arial"/>
                <a:ea typeface="Arial"/>
                <a:cs typeface="Arial"/>
                <a:sym typeface="Arial"/>
              </a:rPr>
              <a:t>Please note</a:t>
            </a:r>
            <a:r>
              <a:rPr b="0" i="0" lang="en" sz="1700" u="none" cap="none" strike="noStrike">
                <a:solidFill>
                  <a:schemeClr val="dk1"/>
                </a:solidFill>
                <a:latin typeface="Arial"/>
                <a:ea typeface="Arial"/>
                <a:cs typeface="Arial"/>
                <a:sym typeface="Arial"/>
              </a:rPr>
              <a:t>: if you have an open grant with S&amp;C, final report must be turned in to be eligible for the next deadline. </a:t>
            </a:r>
            <a:r>
              <a:rPr lang="en" sz="1700">
                <a:solidFill>
                  <a:schemeClr val="dk1"/>
                </a:solidFill>
              </a:rPr>
              <a:t>You can </a:t>
            </a:r>
            <a:r>
              <a:rPr b="0" i="0" lang="en" sz="1700" u="none" cap="none" strike="noStrike">
                <a:solidFill>
                  <a:schemeClr val="dk1"/>
                </a:solidFill>
                <a:latin typeface="Arial"/>
                <a:ea typeface="Arial"/>
                <a:cs typeface="Arial"/>
                <a:sym typeface="Arial"/>
              </a:rPr>
              <a:t>not have more than one open grant.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35" name="Google Shape;135;g28128dbfe3b_0_2"/>
          <p:cNvPicPr preferRelativeResize="0"/>
          <p:nvPr/>
        </p:nvPicPr>
        <p:blipFill rotWithShape="1">
          <a:blip r:embed="rId3">
            <a:alphaModFix/>
          </a:blip>
          <a:srcRect b="3828" l="0" r="17904" t="10319"/>
          <a:stretch/>
        </p:blipFill>
        <p:spPr>
          <a:xfrm>
            <a:off x="5967550" y="1860375"/>
            <a:ext cx="3066324" cy="3791949"/>
          </a:xfrm>
          <a:prstGeom prst="rect">
            <a:avLst/>
          </a:prstGeom>
          <a:noFill/>
          <a:ln>
            <a:noFill/>
          </a:ln>
        </p:spPr>
      </p:pic>
      <p:sp>
        <p:nvSpPr>
          <p:cNvPr id="136" name="Google Shape;136;g28128dbfe3b_0_2"/>
          <p:cNvSpPr txBox="1"/>
          <p:nvPr/>
        </p:nvSpPr>
        <p:spPr>
          <a:xfrm>
            <a:off x="5967550" y="5581025"/>
            <a:ext cx="3110100" cy="1046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Youth member of Boys and Girls Club of Greater Cincinnati at Rees E. Price Elementary weeding and installing new flower beds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9"/>
          <p:cNvSpPr txBox="1"/>
          <p:nvPr/>
        </p:nvSpPr>
        <p:spPr>
          <a:xfrm>
            <a:off x="583638" y="1665800"/>
            <a:ext cx="7976700" cy="61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Black"/>
                <a:ea typeface="Arial Black"/>
                <a:cs typeface="Arial Black"/>
                <a:sym typeface="Arial Black"/>
              </a:rPr>
              <a:t>SARA MODEL</a:t>
            </a:r>
            <a:endParaRPr b="0" i="0" sz="2800" u="none" cap="none" strike="noStrike">
              <a:solidFill>
                <a:srgbClr val="000000"/>
              </a:solidFill>
              <a:latin typeface="Arial Black"/>
              <a:ea typeface="Arial Black"/>
              <a:cs typeface="Arial Black"/>
              <a:sym typeface="Arial Black"/>
            </a:endParaRPr>
          </a:p>
        </p:txBody>
      </p:sp>
      <p:sp>
        <p:nvSpPr>
          <p:cNvPr id="142" name="Google Shape;142;p9"/>
          <p:cNvSpPr txBox="1"/>
          <p:nvPr/>
        </p:nvSpPr>
        <p:spPr>
          <a:xfrm>
            <a:off x="1920300" y="6353500"/>
            <a:ext cx="5303400" cy="369302"/>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 sz="1200" u="sng" cap="none" strike="noStrike">
                <a:solidFill>
                  <a:schemeClr val="hlink"/>
                </a:solidFill>
                <a:latin typeface="Arial"/>
                <a:ea typeface="Arial"/>
                <a:cs typeface="Arial"/>
                <a:sym typeface="Arial"/>
                <a:hlinkClick r:id="rId3"/>
              </a:rPr>
              <a:t>Link to SARA Model</a:t>
            </a:r>
            <a:r>
              <a:rPr b="0" i="0" lang="en" sz="1200" u="none" cap="none" strike="noStrike">
                <a:solidFill>
                  <a:srgbClr val="000000"/>
                </a:solidFill>
                <a:latin typeface="Arial"/>
                <a:ea typeface="Arial"/>
                <a:cs typeface="Arial"/>
                <a:sym typeface="Arial"/>
              </a:rPr>
              <a:t>   		</a:t>
            </a:r>
            <a:r>
              <a:rPr b="0" i="0" lang="en" sz="1200" u="sng" cap="none" strike="noStrike">
                <a:solidFill>
                  <a:schemeClr val="hlink"/>
                </a:solidFill>
                <a:latin typeface="Arial"/>
                <a:ea typeface="Arial"/>
                <a:cs typeface="Arial"/>
                <a:sym typeface="Arial"/>
                <a:hlinkClick r:id="rId4"/>
              </a:rPr>
              <a:t>SARA Training Alerts &amp; Reminders</a:t>
            </a:r>
            <a:endParaRPr b="0" i="0" sz="1200" u="none" cap="none" strike="noStrike">
              <a:solidFill>
                <a:srgbClr val="000000"/>
              </a:solidFill>
              <a:latin typeface="Arial"/>
              <a:ea typeface="Arial"/>
              <a:cs typeface="Arial"/>
              <a:sym typeface="Arial"/>
            </a:endParaRPr>
          </a:p>
        </p:txBody>
      </p:sp>
      <p:sp>
        <p:nvSpPr>
          <p:cNvPr id="143" name="Google Shape;143;p9"/>
          <p:cNvSpPr/>
          <p:nvPr/>
        </p:nvSpPr>
        <p:spPr>
          <a:xfrm>
            <a:off x="8015850" y="3711050"/>
            <a:ext cx="400800" cy="252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4" name="Google Shape;144;p9"/>
          <p:cNvPicPr preferRelativeResize="0"/>
          <p:nvPr/>
        </p:nvPicPr>
        <p:blipFill rotWithShape="1">
          <a:blip r:embed="rId5">
            <a:alphaModFix/>
          </a:blip>
          <a:srcRect b="0" l="0" r="0" t="0"/>
          <a:stretch/>
        </p:blipFill>
        <p:spPr>
          <a:xfrm>
            <a:off x="0" y="1463050"/>
            <a:ext cx="9144000" cy="53949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0"/>
          <p:cNvSpPr txBox="1"/>
          <p:nvPr/>
        </p:nvSpPr>
        <p:spPr>
          <a:xfrm>
            <a:off x="5223875" y="4509475"/>
            <a:ext cx="3586800" cy="26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t/>
            </a:r>
            <a:endParaRPr b="0" i="0" sz="1800" u="none" cap="none" strike="noStrike">
              <a:solidFill>
                <a:schemeClr val="dk2"/>
              </a:solidFill>
              <a:latin typeface="Arial"/>
              <a:ea typeface="Arial"/>
              <a:cs typeface="Arial"/>
              <a:sym typeface="Arial"/>
            </a:endParaRPr>
          </a:p>
        </p:txBody>
      </p:sp>
      <p:sp>
        <p:nvSpPr>
          <p:cNvPr id="150" name="Google Shape;150;p10"/>
          <p:cNvSpPr txBox="1"/>
          <p:nvPr/>
        </p:nvSpPr>
        <p:spPr>
          <a:xfrm>
            <a:off x="162300" y="1799150"/>
            <a:ext cx="8819400" cy="46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dk1"/>
                </a:solidFill>
              </a:rPr>
              <a:t>SCANNING: Identify the problem(s) specific to your project such as blight, infrastructure, safety, or other using knowledge, police data, maps, or citizen testimony that need to be alleviated or eliminated to make the neighborhood safer, cleaner, and more livable. (i.e. What is the problem? What are the consequences of not addressing the problem(s)?))</a:t>
            </a:r>
            <a:endParaRPr b="1" sz="1500">
              <a:solidFill>
                <a:schemeClr val="dk1"/>
              </a:solidFill>
            </a:endParaRPr>
          </a:p>
          <a:p>
            <a:pPr indent="0" lvl="0" marL="0" rtl="0" algn="l">
              <a:spcBef>
                <a:spcPts val="0"/>
              </a:spcBef>
              <a:spcAft>
                <a:spcPts val="0"/>
              </a:spcAft>
              <a:buNone/>
            </a:pPr>
            <a:r>
              <a:t/>
            </a:r>
            <a:endParaRPr b="1" sz="1800">
              <a:solidFill>
                <a:schemeClr val="dk1"/>
              </a:solidFill>
            </a:endParaRPr>
          </a:p>
          <a:p>
            <a:pPr indent="0" lvl="0" marL="0" rtl="0" algn="l">
              <a:lnSpc>
                <a:spcPct val="115000"/>
              </a:lnSpc>
              <a:spcBef>
                <a:spcPts val="0"/>
              </a:spcBef>
              <a:spcAft>
                <a:spcPts val="0"/>
              </a:spcAft>
              <a:buNone/>
            </a:pPr>
            <a:r>
              <a:rPr lang="en">
                <a:solidFill>
                  <a:schemeClr val="dk1"/>
                </a:solidFill>
              </a:rPr>
              <a:t>Parts of Price Hill are affected by litter, dumping, and unkept or abandoned lots. Historically, blighted areas lead to more dumping, drug use, and other illegal activity. In areas where overgrown weeds and grass have been decreased, less dumping has occurred. According to data from Everytown Research and Policy, the impact of gun violence on children who live in urban and high poverty areas has a significantly higher risk of being involved in a gun-related homicide. Teens aged 15-19 from urban areas are hospitalized at 8x the rate of their rural counterparts. Black and Hispanic youth are more at risk in areas where high poverty and joblessness occurs, according to this research. All youth involved in this program are from lower income families. The summer youth program helps teach children and teens the skills they can use in future jobs, pairs them with mentors who often help them monitor school progress and keeps them focused so they can heal from trauma often found in their lives. Using Cincy Insight data, there have already been 70 shootings since January, one in East, and 7 in West Price Hill. West Price Hill has had 3,153 calls of service and East Price Hill has had 3,860. These calls include 911 calls, criminal offenses, drug overdoses, and family disputes. By engaging more youth with positive role models and activity, we hope to decrease crime and blight.</a:t>
            </a:r>
            <a:endParaRPr>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g31c5a138e50_0_12"/>
          <p:cNvSpPr txBox="1"/>
          <p:nvPr/>
        </p:nvSpPr>
        <p:spPr>
          <a:xfrm>
            <a:off x="5223875" y="4509475"/>
            <a:ext cx="3586800" cy="26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t/>
            </a:r>
            <a:endParaRPr b="0" i="0" sz="1800" u="none" cap="none" strike="noStrike">
              <a:solidFill>
                <a:schemeClr val="dk2"/>
              </a:solidFill>
              <a:latin typeface="Arial"/>
              <a:ea typeface="Arial"/>
              <a:cs typeface="Arial"/>
              <a:sym typeface="Arial"/>
            </a:endParaRPr>
          </a:p>
        </p:txBody>
      </p:sp>
      <p:sp>
        <p:nvSpPr>
          <p:cNvPr id="156" name="Google Shape;156;g31c5a138e50_0_12"/>
          <p:cNvSpPr txBox="1"/>
          <p:nvPr/>
        </p:nvSpPr>
        <p:spPr>
          <a:xfrm>
            <a:off x="162300" y="1799150"/>
            <a:ext cx="8819400" cy="468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500">
                <a:solidFill>
                  <a:schemeClr val="dk1"/>
                </a:solidFill>
              </a:rPr>
              <a:t>ANALYSIS: Use observations and information technology to uncover problem characteristics and underlying causes; use the “why” to help shape the response or “what to do". (i.e. Why does this problem exist? What is currently being done to address the problem(s)?)*</a:t>
            </a:r>
            <a:endParaRPr b="1" sz="1500">
              <a:solidFill>
                <a:schemeClr val="dk1"/>
              </a:solidFill>
            </a:endParaRPr>
          </a:p>
          <a:p>
            <a:pPr indent="0" lvl="0" marL="0" rtl="0" algn="l">
              <a:lnSpc>
                <a:spcPct val="115000"/>
              </a:lnSpc>
              <a:spcBef>
                <a:spcPts val="0"/>
              </a:spcBef>
              <a:spcAft>
                <a:spcPts val="0"/>
              </a:spcAft>
              <a:buNone/>
            </a:pPr>
            <a:r>
              <a:t/>
            </a:r>
            <a:endParaRPr b="1" sz="15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Why do we have to deal with blight and safety concerns in our neighborhoods? Oftentimes, we see adults and kids throwing garbage or litter on city streets. Price Hill has some lots owned by absentee landlords who refuse to maintain their properties. Many don’t know how to properly dispose of bulk items. We have areas where drug abuse and other activities are taking place in overgrown and unkept areas. It is stated by Cincy Insights statistics that by “encouraging effective partnerships between students and adults and building effective partnerships with community members,” kids can overcome trauma that they might be dealing</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with and start the healing process from gun violence. Additionally, by working with school resource officers/CPD and community leaders, we can build trust with adults and youth in Price Hill. These relationships can deter kids from getting involved in gun violence. Kids often tell us that they are bored and need jobs to keep them out of trouble. We are providing these job opportunities to keep youth busy, learn job skills, and gain pride in their work and neighborhoods. Parents have responded how this opportunity “can keep their kids alive.” Past participants have stated they appreciate having adults in this program checking on them, and it helps keep them focused and out of trouble. Five previous youth participants are returning this year to help mentor new youth in the program.</a:t>
            </a:r>
            <a:endParaRPr>
              <a:solidFill>
                <a:schemeClr val="dk1"/>
              </a:solidFill>
            </a:endParaRPr>
          </a:p>
          <a:p>
            <a:pPr indent="0" lvl="0" marL="0" rtl="0" algn="l">
              <a:lnSpc>
                <a:spcPct val="115000"/>
              </a:lnSpc>
              <a:spcBef>
                <a:spcPts val="0"/>
              </a:spcBef>
              <a:spcAft>
                <a:spcPts val="0"/>
              </a:spcAft>
              <a:buNone/>
            </a:pPr>
            <a:r>
              <a:t/>
            </a:r>
            <a:endParaRPr b="1" sz="15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g31c6c67291e_0_2"/>
          <p:cNvSpPr txBox="1"/>
          <p:nvPr/>
        </p:nvSpPr>
        <p:spPr>
          <a:xfrm>
            <a:off x="5223875" y="4509475"/>
            <a:ext cx="3586800" cy="26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t/>
            </a:r>
            <a:endParaRPr b="0" i="0" sz="1800" u="none" cap="none" strike="noStrike">
              <a:solidFill>
                <a:schemeClr val="dk2"/>
              </a:solidFill>
              <a:latin typeface="Arial"/>
              <a:ea typeface="Arial"/>
              <a:cs typeface="Arial"/>
              <a:sym typeface="Arial"/>
            </a:endParaRPr>
          </a:p>
        </p:txBody>
      </p:sp>
      <p:sp>
        <p:nvSpPr>
          <p:cNvPr id="162" name="Google Shape;162;g31c6c67291e_0_2"/>
          <p:cNvSpPr txBox="1"/>
          <p:nvPr/>
        </p:nvSpPr>
        <p:spPr>
          <a:xfrm>
            <a:off x="162300" y="1799150"/>
            <a:ext cx="8819400" cy="4686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lang="en" sz="1500">
                <a:solidFill>
                  <a:schemeClr val="dk1"/>
                </a:solidFill>
                <a:highlight>
                  <a:schemeClr val="lt1"/>
                </a:highlight>
              </a:rPr>
              <a:t>RESPONSE: Describe the specific solution(s) to help alleviate or eliminate the problem identified in your community. Show how this is designed to target the focal problem. (i.e. How are we going to fix this problem?)*</a:t>
            </a:r>
            <a:endParaRPr b="1" sz="1500">
              <a:solidFill>
                <a:schemeClr val="dk1"/>
              </a:solidFill>
              <a:highlight>
                <a:schemeClr val="lt1"/>
              </a:highlight>
            </a:endParaRPr>
          </a:p>
          <a:p>
            <a:pPr indent="0" lvl="0" marL="0" rtl="0" algn="l">
              <a:lnSpc>
                <a:spcPct val="115000"/>
              </a:lnSpc>
              <a:spcBef>
                <a:spcPts val="800"/>
              </a:spcBef>
              <a:spcAft>
                <a:spcPts val="0"/>
              </a:spcAft>
              <a:buClr>
                <a:schemeClr val="dk1"/>
              </a:buClr>
              <a:buSzPts val="1100"/>
              <a:buFont typeface="Arial"/>
              <a:buNone/>
            </a:pPr>
            <a:r>
              <a:rPr lang="en">
                <a:solidFill>
                  <a:schemeClr val="dk1"/>
                </a:solidFill>
              </a:rPr>
              <a:t>Our response to increasing litter in Price Hill is to remove blight by providing youth with employment from June until October, mentored by adults. Youth will work with volunteers and mentors on a weekly basis, generally, three to four hours a week, and will be paid $15/hour to remove debris. We encourage them to save their money over the summer and teach them how to open a bank account. If participants need hygiene or school supplies, the PH Safety CAT provides those as well. We identify lots or properties that need attention by asking participants in the group (both adults and kids) if they see areas that need beautifying or cut. We also consult with zoning officials or community councils for their input regarding areas they might need attention. As youth skills progress, participants are empowered to operate various pieces of lawn equipment. Participants generally work on Saturdays and complete two to three areas/lots per day. After completing the work, we discuss with the youth any issues or safety concerns the kids might have in their lives. Often, CPD joins us for these conversations. In addition to employment opportunities, we also hold youth forums at McDonald’s on Warsaw Avenue or meetings at the Price Hill Recreation Center. We genuinely care about the input of our youth participants and provide $5 Target gift cards for students who attend as a thank you for their feedback.</a:t>
            </a:r>
            <a:endParaRPr>
              <a:solidFill>
                <a:schemeClr val="dk1"/>
              </a:solidFill>
            </a:endParaRPr>
          </a:p>
          <a:p>
            <a:pPr indent="0" lvl="0" marL="0" rtl="0" algn="l">
              <a:lnSpc>
                <a:spcPct val="115000"/>
              </a:lnSpc>
              <a:spcBef>
                <a:spcPts val="0"/>
              </a:spcBef>
              <a:spcAft>
                <a:spcPts val="0"/>
              </a:spcAft>
              <a:buNone/>
            </a:pPr>
            <a:r>
              <a:t/>
            </a:r>
            <a:endParaRPr b="1" sz="15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g31c6c67291e_0_9"/>
          <p:cNvSpPr txBox="1"/>
          <p:nvPr/>
        </p:nvSpPr>
        <p:spPr>
          <a:xfrm>
            <a:off x="5223875" y="4509475"/>
            <a:ext cx="3586800" cy="26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t/>
            </a:r>
            <a:endParaRPr b="0" i="0" sz="1800" u="none" cap="none" strike="noStrike">
              <a:solidFill>
                <a:schemeClr val="dk2"/>
              </a:solidFill>
              <a:latin typeface="Arial"/>
              <a:ea typeface="Arial"/>
              <a:cs typeface="Arial"/>
              <a:sym typeface="Arial"/>
            </a:endParaRPr>
          </a:p>
        </p:txBody>
      </p:sp>
      <p:sp>
        <p:nvSpPr>
          <p:cNvPr id="168" name="Google Shape;168;g31c6c67291e_0_9"/>
          <p:cNvSpPr txBox="1"/>
          <p:nvPr/>
        </p:nvSpPr>
        <p:spPr>
          <a:xfrm>
            <a:off x="162300" y="1799150"/>
            <a:ext cx="8819400" cy="4686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1500">
                <a:solidFill>
                  <a:schemeClr val="dk1"/>
                </a:solidFill>
              </a:rPr>
              <a:t>ASSESSMENT: What are the measurable short-term and long-term outcomes(2-3 outcomes) of this project/program? Describe the process for measuring the results. (i.e. How will we measure success? How do you know your project will be successful?)*</a:t>
            </a:r>
            <a:endParaRPr b="1" sz="1500">
              <a:solidFill>
                <a:schemeClr val="dk1"/>
              </a:solidFill>
            </a:endParaRPr>
          </a:p>
          <a:p>
            <a:pPr indent="0" lvl="0" marL="0" rtl="0" algn="l">
              <a:lnSpc>
                <a:spcPct val="150000"/>
              </a:lnSpc>
              <a:spcBef>
                <a:spcPts val="800"/>
              </a:spcBef>
              <a:spcAft>
                <a:spcPts val="0"/>
              </a:spcAft>
              <a:buNone/>
            </a:pPr>
            <a:r>
              <a:rPr lang="en" sz="1500">
                <a:solidFill>
                  <a:schemeClr val="dk1"/>
                </a:solidFill>
              </a:rPr>
              <a:t>The Price Hill Safety CAT aims to </a:t>
            </a:r>
            <a:r>
              <a:rPr lang="en" sz="1500" u="sng">
                <a:solidFill>
                  <a:schemeClr val="dk1"/>
                </a:solidFill>
              </a:rPr>
              <a:t>clean two to three lots every Saturday (40-60 areas) and work 20 weeks</a:t>
            </a:r>
            <a:r>
              <a:rPr lang="en" sz="1500">
                <a:solidFill>
                  <a:schemeClr val="dk1"/>
                </a:solidFill>
              </a:rPr>
              <a:t>, June through October. We intend that, by the end of October, </a:t>
            </a:r>
            <a:r>
              <a:rPr lang="en" sz="1500" u="sng">
                <a:solidFill>
                  <a:schemeClr val="dk1"/>
                </a:solidFill>
              </a:rPr>
              <a:t>six to ten youth will be able to operate the various outdoor equipment</a:t>
            </a:r>
            <a:r>
              <a:rPr lang="en" sz="1500">
                <a:solidFill>
                  <a:schemeClr val="dk1"/>
                </a:solidFill>
              </a:rPr>
              <a:t>, </a:t>
            </a:r>
            <a:r>
              <a:rPr lang="en" sz="1500" u="sng">
                <a:solidFill>
                  <a:schemeClr val="dk1"/>
                </a:solidFill>
              </a:rPr>
              <a:t>work as a team</a:t>
            </a:r>
            <a:r>
              <a:rPr lang="en" sz="1500">
                <a:solidFill>
                  <a:schemeClr val="dk1"/>
                </a:solidFill>
              </a:rPr>
              <a:t>, t</a:t>
            </a:r>
            <a:r>
              <a:rPr lang="en" sz="1500" u="sng">
                <a:solidFill>
                  <a:schemeClr val="dk1"/>
                </a:solidFill>
              </a:rPr>
              <a:t>ake pride in their work and dispose of yard waste/debris properly,</a:t>
            </a:r>
            <a:r>
              <a:rPr lang="en" sz="1500">
                <a:solidFill>
                  <a:schemeClr val="dk1"/>
                </a:solidFill>
              </a:rPr>
              <a:t> and that </a:t>
            </a:r>
            <a:r>
              <a:rPr lang="en" sz="1500" u="sng">
                <a:solidFill>
                  <a:schemeClr val="dk1"/>
                </a:solidFill>
              </a:rPr>
              <a:t>80% will be able to access a bank account</a:t>
            </a:r>
            <a:r>
              <a:rPr lang="en" sz="1500">
                <a:solidFill>
                  <a:schemeClr val="dk1"/>
                </a:solidFill>
              </a:rPr>
              <a:t> and </a:t>
            </a:r>
            <a:r>
              <a:rPr lang="en" sz="1500" u="sng">
                <a:solidFill>
                  <a:schemeClr val="dk1"/>
                </a:solidFill>
              </a:rPr>
              <a:t>save </a:t>
            </a:r>
            <a:r>
              <a:rPr lang="en" sz="1500">
                <a:solidFill>
                  <a:schemeClr val="dk1"/>
                </a:solidFill>
              </a:rPr>
              <a:t>for their future. Our goal is for </a:t>
            </a:r>
            <a:r>
              <a:rPr lang="en" sz="1500" u="sng">
                <a:solidFill>
                  <a:schemeClr val="dk1"/>
                </a:solidFill>
              </a:rPr>
              <a:t>80% of the youth to work the entire 20 weeks and remove at least 100 bags of debris</a:t>
            </a:r>
            <a:r>
              <a:rPr lang="en" sz="1500">
                <a:solidFill>
                  <a:schemeClr val="dk1"/>
                </a:solidFill>
              </a:rPr>
              <a:t>. Youth and mentors will complete surveys regarding what worked and could be improved. If we meet these goals, and have students return the following years, we will consider this even more successful. This year, 5 kids will be returning from past years.</a:t>
            </a:r>
            <a:endParaRPr sz="1500">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b="1" sz="15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3"/>
          <p:cNvSpPr txBox="1"/>
          <p:nvPr/>
        </p:nvSpPr>
        <p:spPr>
          <a:xfrm>
            <a:off x="279450" y="1879175"/>
            <a:ext cx="8585100" cy="4391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800"/>
              <a:buFont typeface="Arial"/>
              <a:buNone/>
            </a:pPr>
            <a:r>
              <a:rPr b="1" i="0" lang="en" sz="2200" u="sng" cap="none" strike="noStrike">
                <a:solidFill>
                  <a:srgbClr val="0E101A"/>
                </a:solidFill>
                <a:latin typeface="Arial"/>
                <a:ea typeface="Arial"/>
                <a:cs typeface="Arial"/>
                <a:sym typeface="Arial"/>
              </a:rPr>
              <a:t>Feedback from application example: </a:t>
            </a:r>
            <a:endParaRPr b="1" i="0" sz="2200" u="sng" cap="none" strike="noStrike">
              <a:solidFill>
                <a:srgbClr val="0E101A"/>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2000" u="sng" cap="none" strike="noStrike">
              <a:solidFill>
                <a:srgbClr val="0E101A"/>
              </a:solidFill>
              <a:latin typeface="Arial"/>
              <a:ea typeface="Arial"/>
              <a:cs typeface="Arial"/>
              <a:sym typeface="Arial"/>
            </a:endParaRPr>
          </a:p>
          <a:p>
            <a:pPr indent="-342900" lvl="0" marL="457200" marR="0" rtl="0" algn="l">
              <a:lnSpc>
                <a:spcPct val="115000"/>
              </a:lnSpc>
              <a:spcBef>
                <a:spcPts val="0"/>
              </a:spcBef>
              <a:spcAft>
                <a:spcPts val="0"/>
              </a:spcAft>
              <a:buClr>
                <a:srgbClr val="0E101A"/>
              </a:buClr>
              <a:buSzPts val="1800"/>
              <a:buFont typeface="Arial"/>
              <a:buChar char="●"/>
            </a:pPr>
            <a:r>
              <a:rPr b="0" i="0" lang="en" sz="1800" u="none" cap="none" strike="noStrike">
                <a:solidFill>
                  <a:srgbClr val="0E101A"/>
                </a:solidFill>
                <a:latin typeface="Arial"/>
                <a:ea typeface="Arial"/>
                <a:cs typeface="Arial"/>
                <a:sym typeface="Arial"/>
              </a:rPr>
              <a:t>The application was straightforward and to the point. </a:t>
            </a:r>
            <a:endParaRPr b="0" i="0" sz="1800" u="none" cap="none" strike="noStrike">
              <a:solidFill>
                <a:srgbClr val="0E101A"/>
              </a:solidFill>
              <a:latin typeface="Arial"/>
              <a:ea typeface="Arial"/>
              <a:cs typeface="Arial"/>
              <a:sym typeface="Arial"/>
            </a:endParaRPr>
          </a:p>
          <a:p>
            <a:pPr indent="-342900" lvl="0" marL="457200" marR="0" rtl="0" algn="l">
              <a:lnSpc>
                <a:spcPct val="115000"/>
              </a:lnSpc>
              <a:spcBef>
                <a:spcPts val="0"/>
              </a:spcBef>
              <a:spcAft>
                <a:spcPts val="0"/>
              </a:spcAft>
              <a:buClr>
                <a:srgbClr val="0E101A"/>
              </a:buClr>
              <a:buSzPts val="1800"/>
              <a:buFont typeface="Arial"/>
              <a:buChar char="●"/>
            </a:pPr>
            <a:r>
              <a:rPr b="0" i="0" lang="en" sz="1800" u="none" cap="none" strike="noStrike">
                <a:solidFill>
                  <a:srgbClr val="0E101A"/>
                </a:solidFill>
                <a:latin typeface="Arial"/>
                <a:ea typeface="Arial"/>
                <a:cs typeface="Arial"/>
                <a:sym typeface="Arial"/>
              </a:rPr>
              <a:t>Scanning- </a:t>
            </a:r>
            <a:r>
              <a:rPr lang="en" sz="1800">
                <a:solidFill>
                  <a:srgbClr val="0E101A"/>
                </a:solidFill>
              </a:rPr>
              <a:t>Would like to see more statistics for blight, </a:t>
            </a:r>
            <a:r>
              <a:rPr lang="en" sz="1800">
                <a:solidFill>
                  <a:srgbClr val="0E101A"/>
                </a:solidFill>
              </a:rPr>
              <a:t>vacant</a:t>
            </a:r>
            <a:r>
              <a:rPr lang="en" sz="1800">
                <a:solidFill>
                  <a:srgbClr val="0E101A"/>
                </a:solidFill>
              </a:rPr>
              <a:t> lots, needing for litter </a:t>
            </a:r>
            <a:r>
              <a:rPr lang="en" sz="1800">
                <a:solidFill>
                  <a:srgbClr val="0E101A"/>
                </a:solidFill>
              </a:rPr>
              <a:t>clean</a:t>
            </a:r>
            <a:r>
              <a:rPr lang="en" sz="1800">
                <a:solidFill>
                  <a:srgbClr val="0E101A"/>
                </a:solidFill>
              </a:rPr>
              <a:t> up related to the </a:t>
            </a:r>
            <a:r>
              <a:rPr lang="en" sz="1800">
                <a:solidFill>
                  <a:srgbClr val="0E101A"/>
                </a:solidFill>
              </a:rPr>
              <a:t>Cincinnati</a:t>
            </a:r>
            <a:r>
              <a:rPr lang="en" sz="1800">
                <a:solidFill>
                  <a:srgbClr val="0E101A"/>
                </a:solidFill>
              </a:rPr>
              <a:t> area &amp; how many youth were </a:t>
            </a:r>
            <a:r>
              <a:rPr lang="en" sz="1800">
                <a:solidFill>
                  <a:srgbClr val="0E101A"/>
                </a:solidFill>
              </a:rPr>
              <a:t>involved</a:t>
            </a:r>
            <a:r>
              <a:rPr lang="en" sz="1800">
                <a:solidFill>
                  <a:srgbClr val="0E101A"/>
                </a:solidFill>
              </a:rPr>
              <a:t> in illegal activity for Price Hill. </a:t>
            </a:r>
            <a:endParaRPr b="0" i="0" sz="1800" u="none" cap="none" strike="noStrike">
              <a:solidFill>
                <a:srgbClr val="0E101A"/>
              </a:solidFill>
              <a:latin typeface="Arial"/>
              <a:ea typeface="Arial"/>
              <a:cs typeface="Arial"/>
              <a:sym typeface="Arial"/>
            </a:endParaRPr>
          </a:p>
          <a:p>
            <a:pPr indent="-342900" lvl="0" marL="457200" marR="0" rtl="0" algn="l">
              <a:lnSpc>
                <a:spcPct val="115000"/>
              </a:lnSpc>
              <a:spcBef>
                <a:spcPts val="0"/>
              </a:spcBef>
              <a:spcAft>
                <a:spcPts val="0"/>
              </a:spcAft>
              <a:buClr>
                <a:srgbClr val="0E101A"/>
              </a:buClr>
              <a:buSzPts val="1800"/>
              <a:buFont typeface="Arial"/>
              <a:buChar char="●"/>
            </a:pPr>
            <a:r>
              <a:rPr b="0" i="0" lang="en" sz="1800" u="none" cap="none" strike="noStrike">
                <a:solidFill>
                  <a:srgbClr val="0E101A"/>
                </a:solidFill>
                <a:latin typeface="Arial"/>
                <a:ea typeface="Arial"/>
                <a:cs typeface="Arial"/>
                <a:sym typeface="Arial"/>
              </a:rPr>
              <a:t>Analysis- Able to identify the why, want to </a:t>
            </a:r>
            <a:r>
              <a:rPr lang="en" sz="1800">
                <a:solidFill>
                  <a:srgbClr val="0E101A"/>
                </a:solidFill>
              </a:rPr>
              <a:t>see actual data such as 311 Calls specifically for litter, blight index, &amp; dumping.</a:t>
            </a:r>
            <a:endParaRPr b="0" i="0" sz="1800" u="none" cap="none" strike="noStrike">
              <a:solidFill>
                <a:srgbClr val="0E101A"/>
              </a:solidFill>
              <a:latin typeface="Arial"/>
              <a:ea typeface="Arial"/>
              <a:cs typeface="Arial"/>
              <a:sym typeface="Arial"/>
            </a:endParaRPr>
          </a:p>
          <a:p>
            <a:pPr indent="-342900" lvl="0" marL="457200" marR="0" rtl="0" algn="l">
              <a:lnSpc>
                <a:spcPct val="115000"/>
              </a:lnSpc>
              <a:spcBef>
                <a:spcPts val="0"/>
              </a:spcBef>
              <a:spcAft>
                <a:spcPts val="0"/>
              </a:spcAft>
              <a:buClr>
                <a:srgbClr val="0E101A"/>
              </a:buClr>
              <a:buSzPts val="1800"/>
              <a:buFont typeface="Arial"/>
              <a:buChar char="●"/>
            </a:pPr>
            <a:r>
              <a:rPr b="0" i="0" lang="en" sz="1800" u="none" cap="none" strike="noStrike">
                <a:solidFill>
                  <a:srgbClr val="0E101A"/>
                </a:solidFill>
                <a:latin typeface="Arial"/>
                <a:ea typeface="Arial"/>
                <a:cs typeface="Arial"/>
                <a:sym typeface="Arial"/>
              </a:rPr>
              <a:t>Response- Who, What, When, Where, How, Why- provided good details and directly how they were going to solve </a:t>
            </a:r>
            <a:r>
              <a:rPr lang="en" sz="1800">
                <a:solidFill>
                  <a:srgbClr val="0E101A"/>
                </a:solidFill>
              </a:rPr>
              <a:t>litter </a:t>
            </a:r>
            <a:r>
              <a:rPr lang="en" sz="1800">
                <a:solidFill>
                  <a:srgbClr val="0E101A"/>
                </a:solidFill>
              </a:rPr>
              <a:t>problem</a:t>
            </a:r>
            <a:r>
              <a:rPr lang="en" sz="1800">
                <a:solidFill>
                  <a:srgbClr val="0E101A"/>
                </a:solidFill>
              </a:rPr>
              <a:t> mentioned in scanning. </a:t>
            </a:r>
            <a:endParaRPr b="0" i="0" sz="1800" u="none" cap="none" strike="noStrike">
              <a:solidFill>
                <a:srgbClr val="0E101A"/>
              </a:solidFill>
              <a:latin typeface="Arial"/>
              <a:ea typeface="Arial"/>
              <a:cs typeface="Arial"/>
              <a:sym typeface="Arial"/>
            </a:endParaRPr>
          </a:p>
          <a:p>
            <a:pPr indent="-342900" lvl="0" marL="457200" marR="0" rtl="0" algn="l">
              <a:lnSpc>
                <a:spcPct val="115000"/>
              </a:lnSpc>
              <a:spcBef>
                <a:spcPts val="0"/>
              </a:spcBef>
              <a:spcAft>
                <a:spcPts val="0"/>
              </a:spcAft>
              <a:buClr>
                <a:srgbClr val="0E101A"/>
              </a:buClr>
              <a:buSzPts val="1800"/>
              <a:buFont typeface="Arial"/>
              <a:buChar char="●"/>
            </a:pPr>
            <a:r>
              <a:rPr b="0" i="0" lang="en" sz="1800" u="none" cap="none" strike="noStrike">
                <a:solidFill>
                  <a:srgbClr val="0E101A"/>
                </a:solidFill>
                <a:latin typeface="Arial"/>
                <a:ea typeface="Arial"/>
                <a:cs typeface="Arial"/>
                <a:sym typeface="Arial"/>
              </a:rPr>
              <a:t>Assessment- </a:t>
            </a:r>
            <a:r>
              <a:rPr lang="en" sz="1800">
                <a:solidFill>
                  <a:srgbClr val="0E101A"/>
                </a:solidFill>
              </a:rPr>
              <a:t>Great measurable outcomes. </a:t>
            </a:r>
            <a:endParaRPr b="0" i="0" sz="1800" u="none" cap="none" strike="noStrike">
              <a:solidFill>
                <a:srgbClr val="0E101A"/>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600"/>
              <a:buFont typeface="Arial"/>
              <a:buNone/>
            </a:pPr>
            <a:r>
              <a:t/>
            </a:r>
            <a:endParaRPr b="0" i="0" sz="1800" u="none" cap="none" strike="noStrike">
              <a:solidFill>
                <a:srgbClr val="0E101A"/>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600"/>
              <a:buFont typeface="Arial"/>
              <a:buNone/>
            </a:pPr>
            <a:r>
              <a:rPr b="0" i="0" lang="en" sz="1800" u="none" cap="none" strike="noStrike">
                <a:solidFill>
                  <a:srgbClr val="0E101A"/>
                </a:solidFill>
                <a:latin typeface="Arial"/>
                <a:ea typeface="Arial"/>
                <a:cs typeface="Arial"/>
                <a:sym typeface="Arial"/>
              </a:rPr>
              <a:t>General thoughts to be thinking: How will you know your project will be successful? </a:t>
            </a:r>
            <a:endParaRPr b="0" i="0" sz="1800" u="none" cap="none" strike="noStrike">
              <a:solidFill>
                <a:srgbClr val="0E101A"/>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4"/>
          <p:cNvSpPr txBox="1"/>
          <p:nvPr/>
        </p:nvSpPr>
        <p:spPr>
          <a:xfrm>
            <a:off x="583650" y="1644150"/>
            <a:ext cx="7976700" cy="61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2200" u="none" cap="none" strike="noStrike">
                <a:solidFill>
                  <a:srgbClr val="000000"/>
                </a:solidFill>
                <a:latin typeface="Arial Black"/>
                <a:ea typeface="Arial Black"/>
                <a:cs typeface="Arial Black"/>
                <a:sym typeface="Arial Black"/>
              </a:rPr>
              <a:t>Measurable Outcomes</a:t>
            </a:r>
            <a:endParaRPr b="0" i="0" sz="2200" u="none" cap="none" strike="noStrike">
              <a:solidFill>
                <a:srgbClr val="000000"/>
              </a:solidFill>
              <a:latin typeface="Arial Black"/>
              <a:ea typeface="Arial Black"/>
              <a:cs typeface="Arial Black"/>
              <a:sym typeface="Arial Black"/>
            </a:endParaRPr>
          </a:p>
        </p:txBody>
      </p:sp>
      <p:sp>
        <p:nvSpPr>
          <p:cNvPr id="179" name="Google Shape;179;p14"/>
          <p:cNvSpPr txBox="1"/>
          <p:nvPr/>
        </p:nvSpPr>
        <p:spPr>
          <a:xfrm>
            <a:off x="4991332" y="2259743"/>
            <a:ext cx="4029900" cy="4941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0" i="0" lang="en" u="none" cap="none" strike="noStrike">
                <a:solidFill>
                  <a:srgbClr val="222222"/>
                </a:solidFill>
                <a:latin typeface="Arial"/>
                <a:ea typeface="Arial"/>
                <a:cs typeface="Arial"/>
                <a:sym typeface="Arial"/>
              </a:rPr>
              <a:t>Boys and Girls Club of Greater Cincinnati's measurable outcomes:</a:t>
            </a:r>
            <a:endParaRPr b="0" i="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222222"/>
              </a:buClr>
              <a:buSzPts val="1400"/>
              <a:buFont typeface="Arial"/>
              <a:buAutoNum type="arabicPeriod"/>
            </a:pPr>
            <a:r>
              <a:rPr b="0" i="0" lang="en" u="none" cap="none" strike="noStrike">
                <a:solidFill>
                  <a:srgbClr val="222222"/>
                </a:solidFill>
                <a:latin typeface="Arial"/>
                <a:ea typeface="Arial"/>
                <a:cs typeface="Arial"/>
                <a:sym typeface="Arial"/>
              </a:rPr>
              <a:t>Host two 2024 summer clean-up volunteer opportunities (40-50 BGCGC teens participating in two 3-hour events). </a:t>
            </a:r>
            <a:endParaRPr b="0" i="0" u="none" cap="none" strike="noStrike">
              <a:solidFill>
                <a:srgbClr val="222222"/>
              </a:solidFill>
              <a:latin typeface="Arial"/>
              <a:ea typeface="Arial"/>
              <a:cs typeface="Arial"/>
              <a:sym typeface="Arial"/>
            </a:endParaRPr>
          </a:p>
          <a:p>
            <a:pPr indent="-317500" lvl="0" marL="457200" marR="0" rtl="0" algn="l">
              <a:lnSpc>
                <a:spcPct val="115000"/>
              </a:lnSpc>
              <a:spcBef>
                <a:spcPts val="0"/>
              </a:spcBef>
              <a:spcAft>
                <a:spcPts val="0"/>
              </a:spcAft>
              <a:buSzPts val="1400"/>
              <a:buAutoNum type="arabicPeriod"/>
            </a:pPr>
            <a:r>
              <a:rPr b="0" i="0" lang="en" u="none" cap="none" strike="noStrike">
                <a:solidFill>
                  <a:srgbClr val="222222"/>
                </a:solidFill>
                <a:latin typeface="Arial"/>
                <a:ea typeface="Arial"/>
                <a:cs typeface="Arial"/>
                <a:sym typeface="Arial"/>
              </a:rPr>
              <a:t>Teens work alongside community volunteers (Fidelity and KCB) in Avondale and Price Hill  neighborhoods</a:t>
            </a:r>
            <a:r>
              <a:rPr lang="en"/>
              <a:t> </a:t>
            </a:r>
            <a:r>
              <a:rPr b="0" i="0" lang="en" u="none" cap="none" strike="noStrike">
                <a:solidFill>
                  <a:srgbClr val="222222"/>
                </a:solidFill>
                <a:latin typeface="Arial"/>
                <a:ea typeface="Arial"/>
                <a:cs typeface="Arial"/>
                <a:sym typeface="Arial"/>
              </a:rPr>
              <a:t>that experience litter, over growth and invasives.</a:t>
            </a:r>
            <a:endParaRPr b="0" i="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222222"/>
              </a:buClr>
              <a:buSzPts val="1400"/>
              <a:buFont typeface="Arial"/>
              <a:buAutoNum type="arabicPeriod"/>
            </a:pPr>
            <a:r>
              <a:rPr b="0" i="0" lang="en" u="none" cap="none" strike="noStrike">
                <a:solidFill>
                  <a:srgbClr val="222222"/>
                </a:solidFill>
                <a:latin typeface="Arial"/>
                <a:ea typeface="Arial"/>
                <a:cs typeface="Arial"/>
                <a:sym typeface="Arial"/>
              </a:rPr>
              <a:t>Long-term, these activities will continue to build safety, as at least 75% of</a:t>
            </a:r>
            <a:r>
              <a:rPr lang="en"/>
              <a:t> </a:t>
            </a:r>
            <a:r>
              <a:rPr b="0" i="0" lang="en" u="none" cap="none" strike="noStrike">
                <a:solidFill>
                  <a:srgbClr val="222222"/>
                </a:solidFill>
                <a:latin typeface="Arial"/>
                <a:ea typeface="Arial"/>
                <a:cs typeface="Arial"/>
                <a:sym typeface="Arial"/>
              </a:rPr>
              <a:t>summer campers continue as year-round Club members. </a:t>
            </a:r>
            <a:endParaRPr b="0" i="0" u="none" cap="none" strike="noStrike">
              <a:solidFill>
                <a:srgbClr val="222222"/>
              </a:solidFill>
              <a:latin typeface="Arial"/>
              <a:ea typeface="Arial"/>
              <a:cs typeface="Arial"/>
              <a:sym typeface="Arial"/>
            </a:endParaRPr>
          </a:p>
          <a:p>
            <a:pPr indent="-317500" lvl="0" marL="457200" marR="0" rtl="0" algn="l">
              <a:lnSpc>
                <a:spcPct val="115000"/>
              </a:lnSpc>
              <a:spcBef>
                <a:spcPts val="0"/>
              </a:spcBef>
              <a:spcAft>
                <a:spcPts val="0"/>
              </a:spcAft>
              <a:buSzPts val="1400"/>
              <a:buAutoNum type="arabicPeriod"/>
            </a:pPr>
            <a:r>
              <a:rPr b="0" i="0" lang="en" u="none" cap="none" strike="noStrike">
                <a:solidFill>
                  <a:srgbClr val="222222"/>
                </a:solidFill>
                <a:latin typeface="Arial"/>
                <a:ea typeface="Arial"/>
                <a:cs typeface="Arial"/>
                <a:sym typeface="Arial"/>
              </a:rPr>
              <a:t>Additionally,</a:t>
            </a:r>
            <a:r>
              <a:rPr lang="en"/>
              <a:t> </a:t>
            </a:r>
            <a:r>
              <a:rPr b="0" i="0" lang="en" u="none" cap="none" strike="noStrike">
                <a:solidFill>
                  <a:srgbClr val="222222"/>
                </a:solidFill>
                <a:latin typeface="Arial"/>
                <a:ea typeface="Arial"/>
                <a:cs typeface="Arial"/>
                <a:sym typeface="Arial"/>
              </a:rPr>
              <a:t>BGCGC teens will visit clean-ups sites monthly year-round, further building</a:t>
            </a:r>
            <a:r>
              <a:rPr lang="en"/>
              <a:t> </a:t>
            </a:r>
            <a:r>
              <a:rPr b="0" i="0" lang="en" u="none" cap="none" strike="noStrike">
                <a:solidFill>
                  <a:srgbClr val="222222"/>
                </a:solidFill>
                <a:latin typeface="Arial"/>
                <a:ea typeface="Arial"/>
                <a:cs typeface="Arial"/>
                <a:sym typeface="Arial"/>
              </a:rPr>
              <a:t>community pride.</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222222"/>
              </a:solidFill>
              <a:latin typeface="Arial"/>
              <a:ea typeface="Arial"/>
              <a:cs typeface="Arial"/>
              <a:sym typeface="Arial"/>
            </a:endParaRPr>
          </a:p>
          <a:p>
            <a:pPr indent="-228600" lvl="0" marL="457200" marR="0" rtl="0" algn="l">
              <a:lnSpc>
                <a:spcPct val="100000"/>
              </a:lnSpc>
              <a:spcBef>
                <a:spcPts val="0"/>
              </a:spcBef>
              <a:spcAft>
                <a:spcPts val="0"/>
              </a:spcAft>
              <a:buClr>
                <a:schemeClr val="dk1"/>
              </a:buClr>
              <a:buSzPts val="1700"/>
              <a:buFont typeface="Arial"/>
              <a:buNone/>
            </a:pPr>
            <a:r>
              <a:t/>
            </a:r>
            <a:endParaRPr b="0" i="0" sz="1700" u="none" cap="none" strike="noStrike">
              <a:solidFill>
                <a:schemeClr val="dk1"/>
              </a:solidFill>
              <a:latin typeface="Arial"/>
              <a:ea typeface="Arial"/>
              <a:cs typeface="Arial"/>
              <a:sym typeface="Arial"/>
            </a:endParaRPr>
          </a:p>
        </p:txBody>
      </p:sp>
      <p:pic>
        <p:nvPicPr>
          <p:cNvPr descr="A group of people standing in front of a building&#10;&#10;Description automatically generated" id="180" name="Google Shape;180;p14"/>
          <p:cNvPicPr preferRelativeResize="0"/>
          <p:nvPr/>
        </p:nvPicPr>
        <p:blipFill rotWithShape="1">
          <a:blip r:embed="rId3">
            <a:alphaModFix/>
          </a:blip>
          <a:srcRect b="-417" l="628" r="314" t="11713"/>
          <a:stretch/>
        </p:blipFill>
        <p:spPr>
          <a:xfrm>
            <a:off x="155175" y="2259750"/>
            <a:ext cx="4745873" cy="3187348"/>
          </a:xfrm>
          <a:prstGeom prst="rect">
            <a:avLst/>
          </a:prstGeom>
          <a:noFill/>
          <a:ln>
            <a:noFill/>
          </a:ln>
        </p:spPr>
      </p:pic>
      <p:sp>
        <p:nvSpPr>
          <p:cNvPr id="181" name="Google Shape;181;p14"/>
          <p:cNvSpPr txBox="1"/>
          <p:nvPr/>
        </p:nvSpPr>
        <p:spPr>
          <a:xfrm>
            <a:off x="213763" y="5523450"/>
            <a:ext cx="46287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Keep Cincinnati Beautiful's Education and Youth Programming Team with Boys and Girls Club of Greater Cincinnati and Fidelity at South Avondale Elementary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5"/>
          <p:cNvSpPr txBox="1"/>
          <p:nvPr>
            <p:ph idx="1" type="body"/>
          </p:nvPr>
        </p:nvSpPr>
        <p:spPr>
          <a:xfrm>
            <a:off x="1003116" y="1715778"/>
            <a:ext cx="7141500" cy="635100"/>
          </a:xfrm>
          <a:prstGeom prst="rect">
            <a:avLst/>
          </a:prstGeom>
          <a:noFill/>
          <a:ln>
            <a:noFill/>
          </a:ln>
        </p:spPr>
        <p:txBody>
          <a:bodyPr anchorCtr="0" anchor="t" bIns="45700" lIns="91425" spcFirstLastPara="1" rIns="91425" wrap="square" tIns="45700">
            <a:noAutofit/>
          </a:bodyPr>
          <a:lstStyle/>
          <a:p>
            <a:pPr indent="-228600" lvl="0" marL="457200" rtl="0" algn="ctr">
              <a:lnSpc>
                <a:spcPct val="115000"/>
              </a:lnSpc>
              <a:spcBef>
                <a:spcPts val="640"/>
              </a:spcBef>
              <a:spcAft>
                <a:spcPts val="0"/>
              </a:spcAft>
              <a:buSzPts val="3200"/>
              <a:buNone/>
            </a:pPr>
            <a:r>
              <a:rPr b="1" lang="en" sz="2200">
                <a:solidFill>
                  <a:schemeClr val="dk1"/>
                </a:solidFill>
              </a:rPr>
              <a:t>Measurable Outcomes Cont. </a:t>
            </a:r>
            <a:endParaRPr sz="2200"/>
          </a:p>
        </p:txBody>
      </p:sp>
      <p:sp>
        <p:nvSpPr>
          <p:cNvPr id="187" name="Google Shape;187;p15"/>
          <p:cNvSpPr txBox="1"/>
          <p:nvPr>
            <p:ph idx="2" type="body"/>
          </p:nvPr>
        </p:nvSpPr>
        <p:spPr>
          <a:xfrm>
            <a:off x="219600" y="2350875"/>
            <a:ext cx="8704800" cy="4338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lang="en" sz="1700">
                <a:solidFill>
                  <a:srgbClr val="222222"/>
                </a:solidFill>
              </a:rPr>
              <a:t>Boys and Girls Club of Greater Cincinnati's May 2024 Grant: $9,167</a:t>
            </a:r>
            <a:endParaRPr sz="1700">
              <a:solidFill>
                <a:srgbClr val="000000"/>
              </a:solidFill>
            </a:endParaRPr>
          </a:p>
          <a:p>
            <a:pPr indent="0" lvl="0" marL="0" rtl="0" algn="l">
              <a:lnSpc>
                <a:spcPct val="100000"/>
              </a:lnSpc>
              <a:spcBef>
                <a:spcPts val="0"/>
              </a:spcBef>
              <a:spcAft>
                <a:spcPts val="0"/>
              </a:spcAft>
              <a:buSzPts val="2800"/>
              <a:buNone/>
            </a:pPr>
            <a:r>
              <a:t/>
            </a:r>
            <a:endParaRPr sz="1700">
              <a:solidFill>
                <a:srgbClr val="222222"/>
              </a:solidFill>
            </a:endParaRPr>
          </a:p>
          <a:p>
            <a:pPr indent="-215900" lvl="0" marL="285750" rtl="0" algn="l">
              <a:lnSpc>
                <a:spcPct val="100000"/>
              </a:lnSpc>
              <a:spcBef>
                <a:spcPts val="0"/>
              </a:spcBef>
              <a:spcAft>
                <a:spcPts val="0"/>
              </a:spcAft>
              <a:buSzPts val="1700"/>
              <a:buChar char="•"/>
            </a:pPr>
            <a:r>
              <a:rPr lang="en" sz="1700">
                <a:solidFill>
                  <a:srgbClr val="222222"/>
                </a:solidFill>
              </a:rPr>
              <a:t>Host</a:t>
            </a:r>
            <a:r>
              <a:rPr lang="en" sz="1700">
                <a:solidFill>
                  <a:srgbClr val="222222"/>
                </a:solidFill>
                <a:highlight>
                  <a:schemeClr val="accent6"/>
                </a:highlight>
              </a:rPr>
              <a:t> two 2024 summer </a:t>
            </a:r>
            <a:r>
              <a:rPr lang="en" sz="1700">
                <a:solidFill>
                  <a:srgbClr val="222222"/>
                </a:solidFill>
              </a:rPr>
              <a:t>clean-up volunteer opportunities (</a:t>
            </a:r>
            <a:r>
              <a:rPr lang="en" sz="1700">
                <a:solidFill>
                  <a:srgbClr val="222222"/>
                </a:solidFill>
                <a:highlight>
                  <a:schemeClr val="accent6"/>
                </a:highlight>
              </a:rPr>
              <a:t>40-50 BGCGC teens participating in two 3-hour events</a:t>
            </a:r>
            <a:r>
              <a:rPr lang="en" sz="1700">
                <a:solidFill>
                  <a:srgbClr val="222222"/>
                </a:solidFill>
              </a:rPr>
              <a:t>). Teens work alongside community volunteers (Fidelity and KCB) in Avondale and Price Hill – neighborhoods that experience litter, over growth and invasives.</a:t>
            </a:r>
            <a:endParaRPr sz="1700">
              <a:solidFill>
                <a:srgbClr val="000000"/>
              </a:solidFill>
            </a:endParaRPr>
          </a:p>
          <a:p>
            <a:pPr indent="-215900" lvl="0" marL="285750" rtl="0" algn="l">
              <a:lnSpc>
                <a:spcPct val="100000"/>
              </a:lnSpc>
              <a:spcBef>
                <a:spcPts val="0"/>
              </a:spcBef>
              <a:spcAft>
                <a:spcPts val="0"/>
              </a:spcAft>
              <a:buSzPts val="1700"/>
              <a:buChar char="•"/>
            </a:pPr>
            <a:r>
              <a:rPr lang="en" sz="1700">
                <a:solidFill>
                  <a:srgbClr val="222222"/>
                </a:solidFill>
              </a:rPr>
              <a:t>Long-term, these activities will continue to build safety, as </a:t>
            </a:r>
            <a:r>
              <a:rPr lang="en" sz="1700">
                <a:solidFill>
                  <a:srgbClr val="222222"/>
                </a:solidFill>
                <a:highlight>
                  <a:schemeClr val="accent6"/>
                </a:highlight>
              </a:rPr>
              <a:t>at least 75% of summer campers continue as year-round Club members</a:t>
            </a:r>
            <a:r>
              <a:rPr lang="en" sz="1700">
                <a:solidFill>
                  <a:srgbClr val="222222"/>
                </a:solidFill>
              </a:rPr>
              <a:t>. Additionally, BGCGC teens will visit clean-ups sites monthly year-round, further building community pride.</a:t>
            </a:r>
            <a:endParaRPr sz="1700"/>
          </a:p>
          <a:p>
            <a:pPr indent="-107950" lvl="0" marL="285750" rtl="0" algn="l">
              <a:lnSpc>
                <a:spcPct val="100000"/>
              </a:lnSpc>
              <a:spcBef>
                <a:spcPts val="0"/>
              </a:spcBef>
              <a:spcAft>
                <a:spcPts val="0"/>
              </a:spcAft>
              <a:buSzPts val="2800"/>
              <a:buNone/>
            </a:pPr>
            <a:r>
              <a:t/>
            </a:r>
            <a:endParaRPr sz="1700">
              <a:solidFill>
                <a:srgbClr val="222222"/>
              </a:solidFill>
            </a:endParaRPr>
          </a:p>
          <a:p>
            <a:pPr indent="0" lvl="0" marL="0" rtl="0" algn="l">
              <a:lnSpc>
                <a:spcPct val="100000"/>
              </a:lnSpc>
              <a:spcBef>
                <a:spcPts val="0"/>
              </a:spcBef>
              <a:spcAft>
                <a:spcPts val="0"/>
              </a:spcAft>
              <a:buSzPts val="2800"/>
              <a:buNone/>
            </a:pPr>
            <a:r>
              <a:rPr b="1" lang="en" sz="1700">
                <a:solidFill>
                  <a:srgbClr val="222222"/>
                </a:solidFill>
              </a:rPr>
              <a:t>Feedback: </a:t>
            </a:r>
            <a:endParaRPr b="1" sz="1700"/>
          </a:p>
          <a:p>
            <a:pPr indent="-215900" lvl="0" marL="285750" rtl="0" algn="l">
              <a:lnSpc>
                <a:spcPct val="100000"/>
              </a:lnSpc>
              <a:spcBef>
                <a:spcPts val="0"/>
              </a:spcBef>
              <a:spcAft>
                <a:spcPts val="0"/>
              </a:spcAft>
              <a:buSzPts val="1700"/>
              <a:buChar char="•"/>
            </a:pPr>
            <a:r>
              <a:rPr lang="en" sz="1700">
                <a:solidFill>
                  <a:srgbClr val="222222"/>
                </a:solidFill>
              </a:rPr>
              <a:t>Great use of SMART Goals: Specific, Measurable, Achievable, Relevant, Time-Based</a:t>
            </a:r>
            <a:endParaRPr sz="1700"/>
          </a:p>
          <a:p>
            <a:pPr indent="-215900" lvl="0" marL="285750" rtl="0" algn="l">
              <a:lnSpc>
                <a:spcPct val="100000"/>
              </a:lnSpc>
              <a:spcBef>
                <a:spcPts val="0"/>
              </a:spcBef>
              <a:spcAft>
                <a:spcPts val="0"/>
              </a:spcAft>
              <a:buSzPts val="1700"/>
              <a:buChar char="•"/>
            </a:pPr>
            <a:r>
              <a:rPr lang="en" sz="1700">
                <a:solidFill>
                  <a:srgbClr val="222222"/>
                </a:solidFill>
              </a:rPr>
              <a:t>Set a goal for year round monthly clean ups, "we aim to complete 12 monthly clean ups for 2 hours each visit with 6 bags of trash collected each visit for the next 12 months."</a:t>
            </a:r>
            <a:endParaRPr sz="1700"/>
          </a:p>
          <a:p>
            <a:pPr indent="-107950" lvl="0" marL="285750" rtl="0" algn="l">
              <a:lnSpc>
                <a:spcPct val="100000"/>
              </a:lnSpc>
              <a:spcBef>
                <a:spcPts val="0"/>
              </a:spcBef>
              <a:spcAft>
                <a:spcPts val="0"/>
              </a:spcAft>
              <a:buSzPts val="2800"/>
              <a:buNone/>
            </a:pPr>
            <a:r>
              <a:t/>
            </a:r>
            <a:endParaRPr sz="1700">
              <a:solidFill>
                <a:srgbClr val="22222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pic>
        <p:nvPicPr>
          <p:cNvPr descr="A group of people posing for a photo&#10;&#10;Description automatically generated" id="70" name="Google Shape;70;p2"/>
          <p:cNvPicPr preferRelativeResize="0"/>
          <p:nvPr/>
        </p:nvPicPr>
        <p:blipFill rotWithShape="1">
          <a:blip r:embed="rId3">
            <a:alphaModFix/>
          </a:blip>
          <a:srcRect b="416" l="-93" r="0" t="23431"/>
          <a:stretch/>
        </p:blipFill>
        <p:spPr>
          <a:xfrm>
            <a:off x="1101600" y="1787175"/>
            <a:ext cx="6940800" cy="3966577"/>
          </a:xfrm>
          <a:prstGeom prst="rect">
            <a:avLst/>
          </a:prstGeom>
          <a:noFill/>
          <a:ln>
            <a:noFill/>
          </a:ln>
        </p:spPr>
      </p:pic>
      <p:sp>
        <p:nvSpPr>
          <p:cNvPr id="71" name="Google Shape;71;p2"/>
          <p:cNvSpPr txBox="1"/>
          <p:nvPr/>
        </p:nvSpPr>
        <p:spPr>
          <a:xfrm>
            <a:off x="690450" y="5914175"/>
            <a:ext cx="77631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 sz="1600" u="none" cap="none" strike="noStrike">
                <a:solidFill>
                  <a:srgbClr val="000000"/>
                </a:solidFill>
                <a:latin typeface="Arial"/>
                <a:ea typeface="Arial"/>
                <a:cs typeface="Arial"/>
                <a:sym typeface="Arial"/>
              </a:rPr>
              <a:t>Mt. Airy C.U.R.E and local volunteers prepping the community space in Mt. Airy's business district as part of their Safe and Clean Grant.</a:t>
            </a:r>
            <a:r>
              <a:rPr lang="en" sz="1600"/>
              <a:t> </a:t>
            </a:r>
            <a:r>
              <a:rPr b="0" i="0" lang="en" sz="1600" u="none" cap="none" strike="noStrike">
                <a:solidFill>
                  <a:srgbClr val="000000"/>
                </a:solidFill>
                <a:latin typeface="Arial"/>
                <a:ea typeface="Arial"/>
                <a:cs typeface="Arial"/>
                <a:sym typeface="Arial"/>
              </a:rPr>
              <a:t>The outdoor space will have an ADA path, family friendly seating, and a community garden</a:t>
            </a: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1" name="Shape 191"/>
        <p:cNvGrpSpPr/>
        <p:nvPr/>
      </p:nvGrpSpPr>
      <p:grpSpPr>
        <a:xfrm>
          <a:off x="0" y="0"/>
          <a:ext cx="0" cy="0"/>
          <a:chOff x="0" y="0"/>
          <a:chExt cx="0" cy="0"/>
        </a:xfrm>
      </p:grpSpPr>
      <p:sp>
        <p:nvSpPr>
          <p:cNvPr id="192" name="Google Shape;192;g28128dbfe3b_0_323"/>
          <p:cNvSpPr txBox="1"/>
          <p:nvPr/>
        </p:nvSpPr>
        <p:spPr>
          <a:xfrm>
            <a:off x="174150" y="1696700"/>
            <a:ext cx="87957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Arial"/>
                <a:ea typeface="Arial"/>
                <a:cs typeface="Arial"/>
                <a:sym typeface="Arial"/>
              </a:rPr>
              <a:t>Price Hill Safety CAT(Community Action Team): May 2024 Grantees $2,832.56</a:t>
            </a:r>
            <a:endParaRPr b="1"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Arial"/>
              <a:buNone/>
            </a:pPr>
            <a:r>
              <a:t/>
            </a:r>
            <a:endParaRPr b="0" i="0" sz="1800" u="none" cap="none" strike="noStrike">
              <a:solidFill>
                <a:schemeClr val="dk1"/>
              </a:solidFill>
              <a:latin typeface="Arial"/>
              <a:ea typeface="Arial"/>
              <a:cs typeface="Arial"/>
              <a:sym typeface="Arial"/>
            </a:endParaRPr>
          </a:p>
        </p:txBody>
      </p:sp>
      <p:sp>
        <p:nvSpPr>
          <p:cNvPr id="193" name="Google Shape;193;g28128dbfe3b_0_323"/>
          <p:cNvSpPr txBox="1"/>
          <p:nvPr/>
        </p:nvSpPr>
        <p:spPr>
          <a:xfrm>
            <a:off x="103500" y="2187775"/>
            <a:ext cx="8937000" cy="457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333333"/>
                </a:solidFill>
                <a:highlight>
                  <a:srgbClr val="F9F9F9"/>
                </a:highlight>
                <a:latin typeface="Arial"/>
                <a:ea typeface="Arial"/>
                <a:cs typeface="Arial"/>
                <a:sym typeface="Arial"/>
              </a:rPr>
              <a:t>Summary of project: Our proposed project concentrates on improving safety, eliminating blight, and provides youth job opportunities in Price Hill. Youth will operate lawnmowers, weed eaters, and hedge trimmers to beautify vacant lots or properties. Mentors train the students how to use the equipment and guide them in problem solving, banking and goal setting. Previous participants work with current youth to promote pride in Price Hill. Our proposed funds will be used to purchase hedge trimmers, gloves, garbage bags, brooms, rakes, dust pans, and weed eater string. When we meet with youth in the community, we also provide school supplies, hygiene gift cards, and backpacks to kids. </a:t>
            </a:r>
            <a:endParaRPr b="0" i="0" sz="1500" u="none" cap="none" strike="noStrike">
              <a:solidFill>
                <a:srgbClr val="333333"/>
              </a:solidFill>
              <a:highlight>
                <a:srgbClr val="F9F9F9"/>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333333"/>
              </a:solidFill>
              <a:highlight>
                <a:srgbClr val="F9F9F9"/>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333333"/>
                </a:solidFill>
                <a:highlight>
                  <a:srgbClr val="F9F9F9"/>
                </a:highlight>
                <a:latin typeface="Arial"/>
                <a:ea typeface="Arial"/>
                <a:cs typeface="Arial"/>
                <a:sym typeface="Arial"/>
              </a:rPr>
              <a:t>Assessment/measurable outcomes: </a:t>
            </a:r>
            <a:br>
              <a:rPr b="0" i="0" lang="en" sz="1500" u="none" cap="none" strike="noStrike">
                <a:solidFill>
                  <a:srgbClr val="333333"/>
                </a:solidFill>
                <a:highlight>
                  <a:srgbClr val="F9F9F9"/>
                </a:highlight>
                <a:latin typeface="Arial"/>
                <a:ea typeface="Arial"/>
                <a:cs typeface="Arial"/>
                <a:sym typeface="Arial"/>
              </a:rPr>
            </a:br>
            <a:r>
              <a:rPr b="0" i="0" lang="en" sz="1500" u="none" cap="none" strike="noStrike">
                <a:solidFill>
                  <a:srgbClr val="333333"/>
                </a:solidFill>
                <a:highlight>
                  <a:srgbClr val="F9F9F9"/>
                </a:highlight>
                <a:latin typeface="Arial"/>
                <a:ea typeface="Arial"/>
                <a:cs typeface="Arial"/>
                <a:sym typeface="Arial"/>
              </a:rPr>
              <a:t>The Price Hill Safety CAT aims to</a:t>
            </a:r>
            <a:endParaRPr b="0" i="0" sz="1500" u="none" cap="none" strike="noStrike">
              <a:solidFill>
                <a:srgbClr val="333333"/>
              </a:solidFill>
              <a:highlight>
                <a:srgbClr val="F9F9F9"/>
              </a:highlight>
              <a:latin typeface="Arial"/>
              <a:ea typeface="Arial"/>
              <a:cs typeface="Arial"/>
              <a:sym typeface="Arial"/>
            </a:endParaRPr>
          </a:p>
          <a:p>
            <a:pPr indent="-323850" lvl="0" marL="457200" marR="0" rtl="0" algn="l">
              <a:lnSpc>
                <a:spcPct val="100000"/>
              </a:lnSpc>
              <a:spcBef>
                <a:spcPts val="0"/>
              </a:spcBef>
              <a:spcAft>
                <a:spcPts val="0"/>
              </a:spcAft>
              <a:buClr>
                <a:srgbClr val="333333"/>
              </a:buClr>
              <a:buSzPts val="1500"/>
              <a:buFont typeface="Arial"/>
              <a:buChar char="●"/>
            </a:pPr>
            <a:r>
              <a:rPr b="0" i="0" lang="en" sz="1500" u="none" cap="none" strike="noStrike">
                <a:solidFill>
                  <a:srgbClr val="333333"/>
                </a:solidFill>
                <a:highlight>
                  <a:srgbClr val="F9F9F9"/>
                </a:highlight>
                <a:latin typeface="Arial"/>
                <a:ea typeface="Arial"/>
                <a:cs typeface="Arial"/>
                <a:sym typeface="Arial"/>
              </a:rPr>
              <a:t>Clean</a:t>
            </a:r>
            <a:r>
              <a:rPr b="0" i="0" lang="en" sz="1500" u="none" cap="none" strike="noStrike">
                <a:solidFill>
                  <a:srgbClr val="333333"/>
                </a:solidFill>
                <a:highlight>
                  <a:schemeClr val="accent6"/>
                </a:highlight>
                <a:latin typeface="Arial"/>
                <a:ea typeface="Arial"/>
                <a:cs typeface="Arial"/>
                <a:sym typeface="Arial"/>
              </a:rPr>
              <a:t> two to three lots </a:t>
            </a:r>
            <a:r>
              <a:rPr b="0" i="0" lang="en" sz="1500" u="none" cap="none" strike="noStrike">
                <a:solidFill>
                  <a:srgbClr val="333333"/>
                </a:solidFill>
                <a:highlight>
                  <a:srgbClr val="F9F9F9"/>
                </a:highlight>
                <a:latin typeface="Arial"/>
                <a:ea typeface="Arial"/>
                <a:cs typeface="Arial"/>
                <a:sym typeface="Arial"/>
              </a:rPr>
              <a:t>every Saturday (</a:t>
            </a:r>
            <a:r>
              <a:rPr b="0" i="0" lang="en" sz="1500" u="none" cap="none" strike="noStrike">
                <a:solidFill>
                  <a:srgbClr val="333333"/>
                </a:solidFill>
                <a:highlight>
                  <a:schemeClr val="accent6"/>
                </a:highlight>
                <a:latin typeface="Arial"/>
                <a:ea typeface="Arial"/>
                <a:cs typeface="Arial"/>
                <a:sym typeface="Arial"/>
              </a:rPr>
              <a:t>40-60 areas</a:t>
            </a:r>
            <a:r>
              <a:rPr b="0" i="0" lang="en" sz="1500" u="none" cap="none" strike="noStrike">
                <a:solidFill>
                  <a:srgbClr val="333333"/>
                </a:solidFill>
                <a:highlight>
                  <a:srgbClr val="F9F9F9"/>
                </a:highlight>
                <a:latin typeface="Arial"/>
                <a:ea typeface="Arial"/>
                <a:cs typeface="Arial"/>
                <a:sym typeface="Arial"/>
              </a:rPr>
              <a:t>) and work 20 weeks, June through October.</a:t>
            </a:r>
            <a:endParaRPr b="0" i="0" sz="1500" u="none" cap="none" strike="noStrike">
              <a:solidFill>
                <a:srgbClr val="333333"/>
              </a:solidFill>
              <a:highlight>
                <a:srgbClr val="F9F9F9"/>
              </a:highlight>
              <a:latin typeface="Arial"/>
              <a:ea typeface="Arial"/>
              <a:cs typeface="Arial"/>
              <a:sym typeface="Arial"/>
            </a:endParaRPr>
          </a:p>
          <a:p>
            <a:pPr indent="-323850" lvl="0" marL="457200" marR="0" rtl="0" algn="l">
              <a:lnSpc>
                <a:spcPct val="100000"/>
              </a:lnSpc>
              <a:spcBef>
                <a:spcPts val="0"/>
              </a:spcBef>
              <a:spcAft>
                <a:spcPts val="0"/>
              </a:spcAft>
              <a:buClr>
                <a:srgbClr val="333333"/>
              </a:buClr>
              <a:buSzPts val="1500"/>
              <a:buFont typeface="Arial"/>
              <a:buChar char="●"/>
            </a:pPr>
            <a:r>
              <a:rPr b="0" i="0" lang="en" sz="1500" u="none" cap="none" strike="noStrike">
                <a:solidFill>
                  <a:srgbClr val="333333"/>
                </a:solidFill>
                <a:highlight>
                  <a:srgbClr val="F9F9F9"/>
                </a:highlight>
                <a:latin typeface="Arial"/>
                <a:ea typeface="Arial"/>
                <a:cs typeface="Arial"/>
                <a:sym typeface="Arial"/>
              </a:rPr>
              <a:t>By the end of October, </a:t>
            </a:r>
            <a:r>
              <a:rPr b="0" i="0" lang="en" sz="1500" u="none" cap="none" strike="noStrike">
                <a:solidFill>
                  <a:srgbClr val="333333"/>
                </a:solidFill>
                <a:highlight>
                  <a:schemeClr val="accent6"/>
                </a:highlight>
                <a:latin typeface="Arial"/>
                <a:ea typeface="Arial"/>
                <a:cs typeface="Arial"/>
                <a:sym typeface="Arial"/>
              </a:rPr>
              <a:t>six to ten youth </a:t>
            </a:r>
            <a:r>
              <a:rPr b="0" i="0" lang="en" sz="1500" u="none" cap="none" strike="noStrike">
                <a:solidFill>
                  <a:srgbClr val="333333"/>
                </a:solidFill>
                <a:highlight>
                  <a:srgbClr val="F9F9F9"/>
                </a:highlight>
                <a:latin typeface="Arial"/>
                <a:ea typeface="Arial"/>
                <a:cs typeface="Arial"/>
                <a:sym typeface="Arial"/>
              </a:rPr>
              <a:t>will be able to operate the various outdoor equipment, work as a team, take pride in their work and dispose of yard waste/debris properly</a:t>
            </a:r>
            <a:r>
              <a:rPr lang="en" sz="1500">
                <a:solidFill>
                  <a:srgbClr val="333333"/>
                </a:solidFill>
                <a:highlight>
                  <a:srgbClr val="F9F9F9"/>
                </a:highlight>
              </a:rPr>
              <a:t>.</a:t>
            </a:r>
            <a:endParaRPr b="0" i="0" sz="1500" u="none" cap="none" strike="noStrike">
              <a:solidFill>
                <a:srgbClr val="333333"/>
              </a:solidFill>
              <a:highlight>
                <a:srgbClr val="F9F9F9"/>
              </a:highlight>
              <a:latin typeface="Arial"/>
              <a:ea typeface="Arial"/>
              <a:cs typeface="Arial"/>
              <a:sym typeface="Arial"/>
            </a:endParaRPr>
          </a:p>
          <a:p>
            <a:pPr indent="-323850" lvl="0" marL="457200" marR="0" rtl="0" algn="l">
              <a:lnSpc>
                <a:spcPct val="100000"/>
              </a:lnSpc>
              <a:spcBef>
                <a:spcPts val="0"/>
              </a:spcBef>
              <a:spcAft>
                <a:spcPts val="0"/>
              </a:spcAft>
              <a:buClr>
                <a:srgbClr val="333333"/>
              </a:buClr>
              <a:buSzPts val="1500"/>
              <a:buFont typeface="Arial"/>
              <a:buChar char="●"/>
            </a:pPr>
            <a:r>
              <a:rPr b="0" i="0" lang="en" sz="1500" u="none" cap="none" strike="noStrike">
                <a:solidFill>
                  <a:srgbClr val="333333"/>
                </a:solidFill>
                <a:highlight>
                  <a:schemeClr val="accent6"/>
                </a:highlight>
                <a:latin typeface="Arial"/>
                <a:ea typeface="Arial"/>
                <a:cs typeface="Arial"/>
                <a:sym typeface="Arial"/>
              </a:rPr>
              <a:t>80% of youth will be able to access a bank account and save for their future.</a:t>
            </a:r>
            <a:endParaRPr b="0" i="0" sz="1500" u="none" cap="none" strike="noStrike">
              <a:solidFill>
                <a:srgbClr val="333333"/>
              </a:solidFill>
              <a:highlight>
                <a:schemeClr val="accent6"/>
              </a:highlight>
              <a:latin typeface="Arial"/>
              <a:ea typeface="Arial"/>
              <a:cs typeface="Arial"/>
              <a:sym typeface="Arial"/>
            </a:endParaRPr>
          </a:p>
          <a:p>
            <a:pPr indent="-323850" lvl="0" marL="457200" marR="0" rtl="0" algn="l">
              <a:lnSpc>
                <a:spcPct val="100000"/>
              </a:lnSpc>
              <a:spcBef>
                <a:spcPts val="0"/>
              </a:spcBef>
              <a:spcAft>
                <a:spcPts val="0"/>
              </a:spcAft>
              <a:buClr>
                <a:srgbClr val="333333"/>
              </a:buClr>
              <a:buSzPts val="1500"/>
              <a:buFont typeface="Arial"/>
              <a:buChar char="●"/>
            </a:pPr>
            <a:r>
              <a:rPr b="0" i="0" lang="en" sz="1500" u="none" cap="none" strike="noStrike">
                <a:solidFill>
                  <a:srgbClr val="333333"/>
                </a:solidFill>
                <a:highlight>
                  <a:srgbClr val="F9F9F9"/>
                </a:highlight>
                <a:latin typeface="Arial"/>
                <a:ea typeface="Arial"/>
                <a:cs typeface="Arial"/>
                <a:sym typeface="Arial"/>
              </a:rPr>
              <a:t>Our goal is for </a:t>
            </a:r>
            <a:r>
              <a:rPr b="0" i="0" lang="en" sz="1500" u="none" cap="none" strike="noStrike">
                <a:solidFill>
                  <a:srgbClr val="333333"/>
                </a:solidFill>
                <a:highlight>
                  <a:schemeClr val="accent6"/>
                </a:highlight>
                <a:latin typeface="Arial"/>
                <a:ea typeface="Arial"/>
                <a:cs typeface="Arial"/>
                <a:sym typeface="Arial"/>
              </a:rPr>
              <a:t>80% of the youth to work the entire 20 weeks and remove at least 100 bags of debris.</a:t>
            </a:r>
            <a:endParaRPr b="0" i="0" sz="1500" u="none" cap="none" strike="noStrike">
              <a:solidFill>
                <a:srgbClr val="333333"/>
              </a:solidFill>
              <a:highlight>
                <a:schemeClr val="accent6"/>
              </a:highlight>
              <a:latin typeface="Arial"/>
              <a:ea typeface="Arial"/>
              <a:cs typeface="Arial"/>
              <a:sym typeface="Arial"/>
            </a:endParaRPr>
          </a:p>
          <a:p>
            <a:pPr indent="-323850" lvl="0" marL="457200" marR="0" rtl="0" algn="l">
              <a:lnSpc>
                <a:spcPct val="100000"/>
              </a:lnSpc>
              <a:spcBef>
                <a:spcPts val="0"/>
              </a:spcBef>
              <a:spcAft>
                <a:spcPts val="0"/>
              </a:spcAft>
              <a:buClr>
                <a:srgbClr val="333333"/>
              </a:buClr>
              <a:buSzPts val="1500"/>
              <a:buFont typeface="Arial"/>
              <a:buChar char="●"/>
            </a:pPr>
            <a:r>
              <a:rPr b="0" i="0" lang="en" sz="1500" u="none" cap="none" strike="noStrike">
                <a:solidFill>
                  <a:srgbClr val="333333"/>
                </a:solidFill>
                <a:highlight>
                  <a:srgbClr val="F9F9F9"/>
                </a:highlight>
                <a:latin typeface="Arial"/>
                <a:ea typeface="Arial"/>
                <a:cs typeface="Arial"/>
                <a:sym typeface="Arial"/>
              </a:rPr>
              <a:t> Youth and mentors will complete surveys regarding what worked and could be improved. If we meet these goals, and have students return the following years, we will consider this even more successful. This year, </a:t>
            </a:r>
            <a:r>
              <a:rPr b="0" i="0" lang="en" sz="1500" u="none" cap="none" strike="noStrike">
                <a:solidFill>
                  <a:srgbClr val="333333"/>
                </a:solidFill>
                <a:highlight>
                  <a:schemeClr val="accent6"/>
                </a:highlight>
                <a:latin typeface="Arial"/>
                <a:ea typeface="Arial"/>
                <a:cs typeface="Arial"/>
                <a:sym typeface="Arial"/>
              </a:rPr>
              <a:t>5 kids will be returning from past years</a:t>
            </a:r>
            <a:r>
              <a:rPr b="0" i="0" lang="en" sz="1500" u="none" cap="none" strike="noStrike">
                <a:solidFill>
                  <a:srgbClr val="333333"/>
                </a:solidFill>
                <a:highlight>
                  <a:srgbClr val="F9F9F9"/>
                </a:highlight>
                <a:latin typeface="Arial"/>
                <a:ea typeface="Arial"/>
                <a:cs typeface="Arial"/>
                <a:sym typeface="Arial"/>
              </a:rPr>
              <a:t>.</a:t>
            </a:r>
            <a:endParaRPr b="1" i="0" sz="1500" u="none" cap="none" strike="noStrike">
              <a:solidFill>
                <a:srgbClr val="333333"/>
              </a:solidFill>
              <a:highlight>
                <a:srgbClr val="F9F9F9"/>
              </a:highlight>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7" name="Shape 197"/>
        <p:cNvGrpSpPr/>
        <p:nvPr/>
      </p:nvGrpSpPr>
      <p:grpSpPr>
        <a:xfrm>
          <a:off x="0" y="0"/>
          <a:ext cx="0" cy="0"/>
          <a:chOff x="0" y="0"/>
          <a:chExt cx="0" cy="0"/>
        </a:xfrm>
      </p:grpSpPr>
      <p:sp>
        <p:nvSpPr>
          <p:cNvPr id="198" name="Google Shape;198;p16"/>
          <p:cNvSpPr txBox="1"/>
          <p:nvPr>
            <p:ph idx="1" type="body"/>
          </p:nvPr>
        </p:nvSpPr>
        <p:spPr>
          <a:xfrm>
            <a:off x="369614" y="1890103"/>
            <a:ext cx="7141500" cy="635100"/>
          </a:xfrm>
          <a:prstGeom prst="rect">
            <a:avLst/>
          </a:prstGeom>
          <a:noFill/>
          <a:ln>
            <a:noFill/>
          </a:ln>
        </p:spPr>
        <p:txBody>
          <a:bodyPr anchorCtr="0" anchor="t" bIns="45700" lIns="91425" spcFirstLastPara="1" rIns="91425" wrap="square" tIns="45700">
            <a:noAutofit/>
          </a:bodyPr>
          <a:lstStyle/>
          <a:p>
            <a:pPr indent="-228600" lvl="0" marL="457200" rtl="0" algn="l">
              <a:lnSpc>
                <a:spcPct val="115000"/>
              </a:lnSpc>
              <a:spcBef>
                <a:spcPts val="640"/>
              </a:spcBef>
              <a:spcAft>
                <a:spcPts val="0"/>
              </a:spcAft>
              <a:buClr>
                <a:schemeClr val="dk1"/>
              </a:buClr>
              <a:buSzPts val="3200"/>
              <a:buNone/>
            </a:pPr>
            <a:r>
              <a:t/>
            </a:r>
            <a:endParaRPr/>
          </a:p>
          <a:p>
            <a:pPr indent="-228600" lvl="0" marL="457200" rtl="0" algn="l">
              <a:lnSpc>
                <a:spcPct val="114999"/>
              </a:lnSpc>
              <a:spcBef>
                <a:spcPts val="640"/>
              </a:spcBef>
              <a:spcAft>
                <a:spcPts val="0"/>
              </a:spcAft>
              <a:buSzPts val="3200"/>
              <a:buNone/>
            </a:pPr>
            <a:r>
              <a:t/>
            </a:r>
            <a:endParaRPr/>
          </a:p>
        </p:txBody>
      </p:sp>
      <p:sp>
        <p:nvSpPr>
          <p:cNvPr id="199" name="Google Shape;199;p16"/>
          <p:cNvSpPr txBox="1"/>
          <p:nvPr>
            <p:ph idx="2" type="body"/>
          </p:nvPr>
        </p:nvSpPr>
        <p:spPr>
          <a:xfrm>
            <a:off x="925650" y="1713400"/>
            <a:ext cx="7292700" cy="9885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560"/>
              </a:spcBef>
              <a:spcAft>
                <a:spcPts val="0"/>
              </a:spcAft>
              <a:buClr>
                <a:schemeClr val="dk1"/>
              </a:buClr>
              <a:buSzPts val="2800"/>
              <a:buNone/>
            </a:pPr>
            <a:r>
              <a:rPr b="1" lang="en" sz="1800">
                <a:solidFill>
                  <a:schemeClr val="dk1"/>
                </a:solidFill>
              </a:rPr>
              <a:t>Madisonville Mission Ministries’ Flash Point Project</a:t>
            </a:r>
            <a:endParaRPr sz="1800"/>
          </a:p>
          <a:p>
            <a:pPr indent="0" lvl="0" marL="0" rtl="0" algn="l">
              <a:lnSpc>
                <a:spcPct val="114999"/>
              </a:lnSpc>
              <a:spcBef>
                <a:spcPts val="560"/>
              </a:spcBef>
              <a:spcAft>
                <a:spcPts val="0"/>
              </a:spcAft>
              <a:buSzPts val="2800"/>
              <a:buNone/>
            </a:pPr>
            <a:r>
              <a:t/>
            </a:r>
            <a:endParaRPr/>
          </a:p>
        </p:txBody>
      </p:sp>
      <p:sp>
        <p:nvSpPr>
          <p:cNvPr id="200" name="Google Shape;200;p16"/>
          <p:cNvSpPr txBox="1"/>
          <p:nvPr>
            <p:ph idx="3" type="body"/>
          </p:nvPr>
        </p:nvSpPr>
        <p:spPr>
          <a:xfrm>
            <a:off x="0" y="2158000"/>
            <a:ext cx="5908500" cy="2462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2800"/>
              <a:buNone/>
            </a:pPr>
            <a:r>
              <a:rPr b="0" lang="en" sz="1600">
                <a:solidFill>
                  <a:srgbClr val="0E101A"/>
                </a:solidFill>
                <a:highlight>
                  <a:srgbClr val="FFFFFF"/>
                </a:highlight>
              </a:rPr>
              <a:t>Provide minor home repairs and updates to low-moderate income residents in Madisonville/Kennedy Heights, Madisonville Mission Ministries collaborated with Mentoring Young Men Ministry to complete the projects.</a:t>
            </a:r>
            <a:endParaRPr b="0" sz="1600">
              <a:solidFill>
                <a:srgbClr val="0E101A"/>
              </a:solidFill>
              <a:highlight>
                <a:srgbClr val="FFFFFF"/>
              </a:highlight>
            </a:endParaRPr>
          </a:p>
          <a:p>
            <a:pPr indent="-330200" lvl="0" marL="685800" rtl="0" algn="l">
              <a:lnSpc>
                <a:spcPct val="115000"/>
              </a:lnSpc>
              <a:spcBef>
                <a:spcPts val="0"/>
              </a:spcBef>
              <a:spcAft>
                <a:spcPts val="0"/>
              </a:spcAft>
              <a:buClr>
                <a:schemeClr val="dk1"/>
              </a:buClr>
              <a:buSzPts val="1600"/>
              <a:buFont typeface="Arial"/>
              <a:buChar char="●"/>
            </a:pPr>
            <a:r>
              <a:rPr b="0" lang="en" sz="1600">
                <a:solidFill>
                  <a:srgbClr val="0E101A"/>
                </a:solidFill>
                <a:highlight>
                  <a:srgbClr val="FFFFFF"/>
                </a:highlight>
              </a:rPr>
              <a:t>With </a:t>
            </a:r>
            <a:r>
              <a:rPr b="0" lang="en" sz="1600">
                <a:solidFill>
                  <a:srgbClr val="0E101A"/>
                </a:solidFill>
                <a:highlight>
                  <a:schemeClr val="accent6"/>
                </a:highlight>
              </a:rPr>
              <a:t>13 young men from the communities</a:t>
            </a:r>
            <a:r>
              <a:rPr b="0" lang="en" sz="1600">
                <a:solidFill>
                  <a:srgbClr val="0E101A"/>
                </a:solidFill>
                <a:highlight>
                  <a:srgbClr val="FFFFFF"/>
                </a:highlight>
              </a:rPr>
              <a:t>, they were able to </a:t>
            </a:r>
            <a:r>
              <a:rPr b="0" lang="en" sz="1600">
                <a:solidFill>
                  <a:srgbClr val="0E101A"/>
                </a:solidFill>
                <a:highlight>
                  <a:srgbClr val="FFFF00"/>
                </a:highlight>
              </a:rPr>
              <a:t>complete 7 household repairs and updates</a:t>
            </a:r>
            <a:r>
              <a:rPr b="0" lang="en" sz="1600">
                <a:solidFill>
                  <a:srgbClr val="0E101A"/>
                </a:solidFill>
                <a:highlight>
                  <a:srgbClr val="FFFFFF"/>
                </a:highlight>
              </a:rPr>
              <a:t> totaling</a:t>
            </a:r>
            <a:r>
              <a:rPr b="0" lang="en" sz="1600">
                <a:solidFill>
                  <a:srgbClr val="0E101A"/>
                </a:solidFill>
                <a:highlight>
                  <a:srgbClr val="FFFF00"/>
                </a:highlight>
              </a:rPr>
              <a:t> 507 hours of volunteer sessions</a:t>
            </a:r>
            <a:r>
              <a:rPr b="0" lang="en" sz="1600">
                <a:solidFill>
                  <a:srgbClr val="0E101A"/>
                </a:solidFill>
                <a:highlight>
                  <a:srgbClr val="FFFFFF"/>
                </a:highlight>
              </a:rPr>
              <a:t>.   </a:t>
            </a:r>
            <a:endParaRPr b="0" sz="1600">
              <a:solidFill>
                <a:srgbClr val="0E101A"/>
              </a:solidFill>
              <a:highlight>
                <a:srgbClr val="FFFFFF"/>
              </a:highlight>
            </a:endParaRPr>
          </a:p>
          <a:p>
            <a:pPr indent="-330200" lvl="0" marL="685800" rtl="0" algn="l">
              <a:lnSpc>
                <a:spcPct val="115000"/>
              </a:lnSpc>
              <a:spcBef>
                <a:spcPts val="0"/>
              </a:spcBef>
              <a:spcAft>
                <a:spcPts val="0"/>
              </a:spcAft>
              <a:buClr>
                <a:schemeClr val="dk1"/>
              </a:buClr>
              <a:buSzPts val="1600"/>
              <a:buFont typeface="Arial"/>
              <a:buChar char="●"/>
            </a:pPr>
            <a:r>
              <a:rPr b="0" lang="en" sz="1600">
                <a:solidFill>
                  <a:srgbClr val="0E101A"/>
                </a:solidFill>
                <a:highlight>
                  <a:srgbClr val="FFFFFF"/>
                </a:highlight>
              </a:rPr>
              <a:t>Each youth participant was able to receive a stipend for their time</a:t>
            </a:r>
            <a:r>
              <a:rPr b="0" lang="en" sz="1600">
                <a:solidFill>
                  <a:srgbClr val="0E101A"/>
                </a:solidFill>
                <a:highlight>
                  <a:schemeClr val="accent6"/>
                </a:highlight>
              </a:rPr>
              <a:t>(13 stipends)</a:t>
            </a:r>
            <a:r>
              <a:rPr b="0" lang="en" sz="1600">
                <a:solidFill>
                  <a:srgbClr val="0E101A"/>
                </a:solidFill>
                <a:highlight>
                  <a:srgbClr val="FFFFFF"/>
                </a:highlight>
              </a:rPr>
              <a:t>.  </a:t>
            </a:r>
            <a:endParaRPr b="0" sz="1600">
              <a:solidFill>
                <a:srgbClr val="0E101A"/>
              </a:solidFill>
              <a:highlight>
                <a:srgbClr val="FFFFFF"/>
              </a:highlight>
            </a:endParaRPr>
          </a:p>
          <a:p>
            <a:pPr indent="-330200" lvl="0" marL="685800" rtl="0" algn="l">
              <a:lnSpc>
                <a:spcPct val="115000"/>
              </a:lnSpc>
              <a:spcBef>
                <a:spcPts val="0"/>
              </a:spcBef>
              <a:spcAft>
                <a:spcPts val="0"/>
              </a:spcAft>
              <a:buClr>
                <a:schemeClr val="dk1"/>
              </a:buClr>
              <a:buSzPts val="1600"/>
              <a:buFont typeface="Arial"/>
              <a:buChar char="●"/>
            </a:pPr>
            <a:r>
              <a:rPr b="0" lang="en" sz="1600">
                <a:solidFill>
                  <a:srgbClr val="0E101A"/>
                </a:solidFill>
                <a:highlight>
                  <a:srgbClr val="FFFFFF"/>
                </a:highlight>
              </a:rPr>
              <a:t>“The impact of this program has made noticeable changes in our community. Because of our efforts, some property owners took action on their own to remove trash that was present.”  </a:t>
            </a:r>
            <a:endParaRPr b="0" sz="1600">
              <a:solidFill>
                <a:srgbClr val="0E101A"/>
              </a:solidFill>
              <a:highlight>
                <a:srgbClr val="FFFFFF"/>
              </a:highlight>
            </a:endParaRPr>
          </a:p>
          <a:p>
            <a:pPr indent="-330200" lvl="0" marL="685800" rtl="0" algn="l">
              <a:lnSpc>
                <a:spcPct val="115000"/>
              </a:lnSpc>
              <a:spcBef>
                <a:spcPts val="0"/>
              </a:spcBef>
              <a:spcAft>
                <a:spcPts val="0"/>
              </a:spcAft>
              <a:buClr>
                <a:schemeClr val="dk1"/>
              </a:buClr>
              <a:buSzPts val="1600"/>
              <a:buFont typeface="Arial"/>
              <a:buChar char="●"/>
            </a:pPr>
            <a:r>
              <a:rPr b="0" lang="en" sz="1600">
                <a:solidFill>
                  <a:srgbClr val="0E101A"/>
                </a:solidFill>
                <a:highlight>
                  <a:srgbClr val="FFFFFF"/>
                </a:highlight>
              </a:rPr>
              <a:t>“Property owners are offering us to help with these efforts to ensure property owners are taking care of their properties.”  </a:t>
            </a:r>
            <a:endParaRPr b="0" sz="1600">
              <a:solidFill>
                <a:srgbClr val="0E101A"/>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b="0" lang="en" sz="1100">
                <a:solidFill>
                  <a:srgbClr val="0E101A"/>
                </a:solidFill>
                <a:highlight>
                  <a:srgbClr val="FFFFFF"/>
                </a:highlight>
                <a:latin typeface="Calibri"/>
                <a:ea typeface="Calibri"/>
                <a:cs typeface="Calibri"/>
                <a:sym typeface="Calibri"/>
              </a:rPr>
              <a:t> </a:t>
            </a:r>
            <a:endParaRPr b="0" sz="1100">
              <a:solidFill>
                <a:srgbClr val="0E101A"/>
              </a:solidFill>
              <a:highlight>
                <a:srgbClr val="FFFFFF"/>
              </a:highlight>
              <a:latin typeface="Calibri"/>
              <a:ea typeface="Calibri"/>
              <a:cs typeface="Calibri"/>
              <a:sym typeface="Calibri"/>
            </a:endParaRPr>
          </a:p>
          <a:p>
            <a:pPr indent="-228600" lvl="0" marL="457200" marR="0" rtl="0" algn="l">
              <a:lnSpc>
                <a:spcPct val="100000"/>
              </a:lnSpc>
              <a:spcBef>
                <a:spcPts val="560"/>
              </a:spcBef>
              <a:spcAft>
                <a:spcPts val="0"/>
              </a:spcAft>
              <a:buClr>
                <a:srgbClr val="1586D2"/>
              </a:buClr>
              <a:buSzPts val="2800"/>
              <a:buFont typeface="Arial"/>
              <a:buNone/>
            </a:pPr>
            <a:r>
              <a:t/>
            </a:r>
            <a:endParaRPr/>
          </a:p>
        </p:txBody>
      </p:sp>
      <p:pic>
        <p:nvPicPr>
          <p:cNvPr id="201" name="Google Shape;201;p16"/>
          <p:cNvPicPr preferRelativeResize="0"/>
          <p:nvPr/>
        </p:nvPicPr>
        <p:blipFill rotWithShape="1">
          <a:blip r:embed="rId4">
            <a:alphaModFix/>
          </a:blip>
          <a:srcRect b="0" l="0" r="0" t="0"/>
          <a:stretch/>
        </p:blipFill>
        <p:spPr>
          <a:xfrm>
            <a:off x="6016100" y="2272175"/>
            <a:ext cx="3020125" cy="2783101"/>
          </a:xfrm>
          <a:prstGeom prst="rect">
            <a:avLst/>
          </a:prstGeom>
          <a:noFill/>
          <a:ln>
            <a:noFill/>
          </a:ln>
        </p:spPr>
      </p:pic>
      <p:sp>
        <p:nvSpPr>
          <p:cNvPr id="202" name="Google Shape;202;p16"/>
          <p:cNvSpPr txBox="1"/>
          <p:nvPr/>
        </p:nvSpPr>
        <p:spPr>
          <a:xfrm>
            <a:off x="6016113" y="5164350"/>
            <a:ext cx="30201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500" u="none" cap="none" strike="noStrike">
                <a:solidFill>
                  <a:schemeClr val="dk1"/>
                </a:solidFill>
                <a:latin typeface="Arial"/>
                <a:ea typeface="Arial"/>
                <a:cs typeface="Arial"/>
                <a:sym typeface="Arial"/>
              </a:rPr>
              <a:t>Madisonville Mission Ministries received $15,225 for Safe and Clean Funds including paying for youth stipends. </a:t>
            </a:r>
            <a:endParaRPr b="0" i="0" sz="1500" u="none" cap="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6" name="Shape 206"/>
        <p:cNvGrpSpPr/>
        <p:nvPr/>
      </p:nvGrpSpPr>
      <p:grpSpPr>
        <a:xfrm>
          <a:off x="0" y="0"/>
          <a:ext cx="0" cy="0"/>
          <a:chOff x="0" y="0"/>
          <a:chExt cx="0" cy="0"/>
        </a:xfrm>
      </p:grpSpPr>
      <p:sp>
        <p:nvSpPr>
          <p:cNvPr id="207" name="Google Shape;207;g28128dbfe3b_0_337"/>
          <p:cNvSpPr txBox="1"/>
          <p:nvPr/>
        </p:nvSpPr>
        <p:spPr>
          <a:xfrm>
            <a:off x="89300" y="1741250"/>
            <a:ext cx="8943000" cy="467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Arial"/>
                <a:ea typeface="Arial"/>
                <a:cs typeface="Arial"/>
                <a:sym typeface="Arial"/>
              </a:rPr>
              <a:t>Tips when writing your application:</a:t>
            </a:r>
            <a:endParaRPr b="1" sz="1800">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b="1" sz="1800">
              <a:solidFill>
                <a:schemeClr val="dk1"/>
              </a:solidFill>
            </a:endParaRPr>
          </a:p>
          <a:p>
            <a:pPr indent="-330200" lvl="0" marL="457200" marR="0" rtl="0" algn="l">
              <a:lnSpc>
                <a:spcPct val="100000"/>
              </a:lnSpc>
              <a:spcBef>
                <a:spcPts val="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Imagine your application is being read for the first time. Does it make sense? Are all the logistical pieces in place(examples: location of project, transportation)? I may have read your proposal, but the committee has not. </a:t>
            </a:r>
            <a:endParaRPr b="0" i="0" sz="1600" u="none" cap="none" strike="noStrike">
              <a:solidFill>
                <a:schemeClr val="dk1"/>
              </a:solidFill>
              <a:latin typeface="Arial"/>
              <a:ea typeface="Arial"/>
              <a:cs typeface="Arial"/>
              <a:sym typeface="Arial"/>
            </a:endParaRPr>
          </a:p>
          <a:p>
            <a:pPr indent="-330200" lvl="0" marL="457200" marR="0" rtl="0" algn="l">
              <a:lnSpc>
                <a:spcPct val="100000"/>
              </a:lnSpc>
              <a:spcBef>
                <a:spcPts val="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Cite your references</a:t>
            </a:r>
            <a:r>
              <a:rPr lang="en" sz="1600">
                <a:solidFill>
                  <a:schemeClr val="dk1"/>
                </a:solidFill>
              </a:rPr>
              <a:t>/data </a:t>
            </a:r>
            <a:endParaRPr b="0" i="0" sz="1600" u="none" cap="none" strike="noStrike">
              <a:solidFill>
                <a:schemeClr val="dk1"/>
              </a:solidFill>
              <a:latin typeface="Arial"/>
              <a:ea typeface="Arial"/>
              <a:cs typeface="Arial"/>
              <a:sym typeface="Arial"/>
            </a:endParaRPr>
          </a:p>
          <a:p>
            <a:pPr indent="-330200" lvl="0" marL="457200" marR="0" rtl="0" algn="l">
              <a:lnSpc>
                <a:spcPct val="100000"/>
              </a:lnSpc>
              <a:spcBef>
                <a:spcPts val="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K.I.S.S- Keep It Short and Sweet, sometimes less is better(not to say to leave out important details but less narrative and straight to the point). </a:t>
            </a:r>
            <a:endParaRPr b="0" i="0" sz="1600" u="none" cap="none" strike="noStrike">
              <a:solidFill>
                <a:schemeClr val="dk1"/>
              </a:solidFill>
              <a:latin typeface="Arial"/>
              <a:ea typeface="Arial"/>
              <a:cs typeface="Arial"/>
              <a:sym typeface="Arial"/>
            </a:endParaRPr>
          </a:p>
          <a:p>
            <a:pPr indent="-330200" lvl="0" marL="457200" marR="0" rtl="0" algn="l">
              <a:lnSpc>
                <a:spcPct val="100000"/>
              </a:lnSpc>
              <a:spcBef>
                <a:spcPts val="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If your project includes other city departments, please make sure you’ve received the information needed from the department before applying. ex. invoice/bid from DOTE, DPS, etc. Please inform Ty if your project includes another department before submitting your proposal. </a:t>
            </a:r>
            <a:endParaRPr b="0" i="0" sz="1600" u="none" cap="none" strike="noStrike">
              <a:solidFill>
                <a:schemeClr val="dk1"/>
              </a:solidFill>
              <a:latin typeface="Arial"/>
              <a:ea typeface="Arial"/>
              <a:cs typeface="Arial"/>
              <a:sym typeface="Arial"/>
            </a:endParaRPr>
          </a:p>
          <a:p>
            <a:pPr indent="-330200" lvl="0" marL="457200" marR="0" rtl="0" algn="l">
              <a:lnSpc>
                <a:spcPct val="100000"/>
              </a:lnSpc>
              <a:spcBef>
                <a:spcPts val="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When measuring assessment and outcomes think of S.M.A.R.T</a:t>
            </a:r>
            <a:endParaRPr b="0" i="0" sz="1600" u="none" cap="none" strike="noStrike">
              <a:solidFill>
                <a:schemeClr val="dk1"/>
              </a:solidFill>
              <a:latin typeface="Arial"/>
              <a:ea typeface="Arial"/>
              <a:cs typeface="Arial"/>
              <a:sym typeface="Arial"/>
            </a:endParaRPr>
          </a:p>
          <a:p>
            <a:pPr indent="-330200" lvl="1" marL="914400" marR="0" rtl="0" algn="l">
              <a:lnSpc>
                <a:spcPct val="100000"/>
              </a:lnSpc>
              <a:spcBef>
                <a:spcPts val="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Is it specific? </a:t>
            </a:r>
            <a:endParaRPr b="0" i="0" sz="1600" u="none" cap="none" strike="noStrike">
              <a:solidFill>
                <a:schemeClr val="dk1"/>
              </a:solidFill>
              <a:latin typeface="Arial"/>
              <a:ea typeface="Arial"/>
              <a:cs typeface="Arial"/>
              <a:sym typeface="Arial"/>
            </a:endParaRPr>
          </a:p>
          <a:p>
            <a:pPr indent="-330200" lvl="1" marL="914400" marR="0" rtl="0" algn="l">
              <a:lnSpc>
                <a:spcPct val="100000"/>
              </a:lnSpc>
              <a:spcBef>
                <a:spcPts val="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Is it measurable? Can this goal be used as a metric/number/data?</a:t>
            </a:r>
            <a:endParaRPr b="0" i="0" sz="1600" u="none" cap="none" strike="noStrike">
              <a:solidFill>
                <a:schemeClr val="dk1"/>
              </a:solidFill>
              <a:latin typeface="Arial"/>
              <a:ea typeface="Arial"/>
              <a:cs typeface="Arial"/>
              <a:sym typeface="Arial"/>
            </a:endParaRPr>
          </a:p>
          <a:p>
            <a:pPr indent="-330200" lvl="1" marL="914400" marR="0" rtl="0" algn="l">
              <a:lnSpc>
                <a:spcPct val="100000"/>
              </a:lnSpc>
              <a:spcBef>
                <a:spcPts val="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Is it achievable? </a:t>
            </a:r>
            <a:endParaRPr b="0" i="0" sz="1600" u="none" cap="none" strike="noStrike">
              <a:solidFill>
                <a:schemeClr val="dk1"/>
              </a:solidFill>
              <a:latin typeface="Arial"/>
              <a:ea typeface="Arial"/>
              <a:cs typeface="Arial"/>
              <a:sym typeface="Arial"/>
            </a:endParaRPr>
          </a:p>
          <a:p>
            <a:pPr indent="-330200" lvl="1" marL="914400" marR="0" rtl="0" algn="l">
              <a:lnSpc>
                <a:spcPct val="100000"/>
              </a:lnSpc>
              <a:spcBef>
                <a:spcPts val="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Is it relevant to Safe and Clean’s focus and the mission of Safe and Clean? </a:t>
            </a:r>
            <a:endParaRPr b="0" i="0" sz="1600" u="none" cap="none" strike="noStrike">
              <a:solidFill>
                <a:schemeClr val="dk1"/>
              </a:solidFill>
              <a:latin typeface="Arial"/>
              <a:ea typeface="Arial"/>
              <a:cs typeface="Arial"/>
              <a:sym typeface="Arial"/>
            </a:endParaRPr>
          </a:p>
          <a:p>
            <a:pPr indent="-330200" lvl="1" marL="914400" marR="0" rtl="0" algn="l">
              <a:lnSpc>
                <a:spcPct val="100000"/>
              </a:lnSpc>
              <a:spcBef>
                <a:spcPts val="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Is this goal time-based within the year term limit?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g28128dbfe3b_0_609"/>
          <p:cNvSpPr txBox="1"/>
          <p:nvPr>
            <p:ph idx="3" type="body"/>
          </p:nvPr>
        </p:nvSpPr>
        <p:spPr>
          <a:xfrm>
            <a:off x="88200" y="1837125"/>
            <a:ext cx="8967600" cy="4686900"/>
          </a:xfrm>
          <a:prstGeom prst="rect">
            <a:avLst/>
          </a:prstGeom>
          <a:noFill/>
          <a:ln>
            <a:noFill/>
          </a:ln>
        </p:spPr>
        <p:txBody>
          <a:bodyPr anchorCtr="0" anchor="t" bIns="45700" lIns="91425" spcFirstLastPara="1" rIns="91425" wrap="square" tIns="45700">
            <a:spAutoFit/>
          </a:bodyPr>
          <a:lstStyle/>
          <a:p>
            <a:pPr indent="0" lvl="0" marL="0" rtl="0" algn="l">
              <a:lnSpc>
                <a:spcPct val="100000"/>
              </a:lnSpc>
              <a:spcBef>
                <a:spcPts val="0"/>
              </a:spcBef>
              <a:spcAft>
                <a:spcPts val="0"/>
              </a:spcAft>
              <a:buClr>
                <a:schemeClr val="dk1"/>
              </a:buClr>
              <a:buSzPts val="1100"/>
              <a:buFont typeface="Arial"/>
              <a:buNone/>
            </a:pPr>
            <a:r>
              <a:rPr lang="en" sz="1800">
                <a:solidFill>
                  <a:schemeClr val="dk1"/>
                </a:solidFill>
              </a:rPr>
              <a:t>How are Safe and Clean applications reviewed? </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0" sz="2200"/>
          </a:p>
          <a:p>
            <a:pPr indent="0" lvl="0" marL="0" rtl="0" algn="l">
              <a:lnSpc>
                <a:spcPct val="115000"/>
              </a:lnSpc>
              <a:spcBef>
                <a:spcPts val="0"/>
              </a:spcBef>
              <a:spcAft>
                <a:spcPts val="0"/>
              </a:spcAft>
              <a:buClr>
                <a:schemeClr val="dk1"/>
              </a:buClr>
              <a:buSzPts val="1100"/>
              <a:buFont typeface="Arial"/>
              <a:buNone/>
            </a:pPr>
            <a:r>
              <a:rPr b="0" lang="en" sz="1600">
                <a:solidFill>
                  <a:schemeClr val="dk1"/>
                </a:solidFill>
                <a:highlight>
                  <a:schemeClr val="lt1"/>
                </a:highlight>
              </a:rPr>
              <a:t>Keep Cincinnati Beautiful will convene a six-member Fund Advisory Committee to review grant applications and make recommendations for funding. Composition of the Fund Advisory Committee will be as follows: </a:t>
            </a:r>
            <a:endParaRPr b="0" sz="1600">
              <a:solidFill>
                <a:schemeClr val="dk1"/>
              </a:solidFill>
              <a:highlight>
                <a:schemeClr val="lt1"/>
              </a:highlight>
            </a:endParaRPr>
          </a:p>
          <a:p>
            <a:pPr indent="-330200" lvl="0" marL="685800" rtl="0" algn="l">
              <a:lnSpc>
                <a:spcPct val="115000"/>
              </a:lnSpc>
              <a:spcBef>
                <a:spcPts val="0"/>
              </a:spcBef>
              <a:spcAft>
                <a:spcPts val="0"/>
              </a:spcAft>
              <a:buClr>
                <a:schemeClr val="dk1"/>
              </a:buClr>
              <a:buSzPts val="1600"/>
              <a:buFont typeface="Arial"/>
              <a:buChar char="●"/>
            </a:pPr>
            <a:r>
              <a:rPr b="0" lang="en" sz="1600">
                <a:solidFill>
                  <a:schemeClr val="dk1"/>
                </a:solidFill>
                <a:highlight>
                  <a:schemeClr val="lt1"/>
                </a:highlight>
              </a:rPr>
              <a:t>One representative from Keep Cincinnati Beautiful; this representative will also serve as the Fund Advisory Committee’s convener</a:t>
            </a:r>
            <a:r>
              <a:rPr lang="en" sz="1600">
                <a:solidFill>
                  <a:schemeClr val="dk1"/>
                </a:solidFill>
                <a:highlight>
                  <a:schemeClr val="lt1"/>
                </a:highlight>
              </a:rPr>
              <a:t>(NON-VOTING)</a:t>
            </a:r>
            <a:endParaRPr sz="1600">
              <a:solidFill>
                <a:schemeClr val="dk1"/>
              </a:solidFill>
              <a:highlight>
                <a:schemeClr val="lt1"/>
              </a:highlight>
            </a:endParaRPr>
          </a:p>
          <a:p>
            <a:pPr indent="-330200" lvl="0" marL="685800" rtl="0" algn="l">
              <a:lnSpc>
                <a:spcPct val="115000"/>
              </a:lnSpc>
              <a:spcBef>
                <a:spcPts val="0"/>
              </a:spcBef>
              <a:spcAft>
                <a:spcPts val="0"/>
              </a:spcAft>
              <a:buClr>
                <a:schemeClr val="dk1"/>
              </a:buClr>
              <a:buSzPts val="1600"/>
              <a:buFont typeface="Arial"/>
              <a:buChar char="●"/>
            </a:pPr>
            <a:r>
              <a:rPr b="0" lang="en" sz="1600">
                <a:solidFill>
                  <a:schemeClr val="dk1"/>
                </a:solidFill>
                <a:highlight>
                  <a:schemeClr val="lt1"/>
                </a:highlight>
              </a:rPr>
              <a:t>One representative from Community Development and Planning </a:t>
            </a:r>
            <a:endParaRPr b="0" sz="1600">
              <a:solidFill>
                <a:schemeClr val="dk1"/>
              </a:solidFill>
              <a:highlight>
                <a:schemeClr val="lt1"/>
              </a:highlight>
            </a:endParaRPr>
          </a:p>
          <a:p>
            <a:pPr indent="-330200" lvl="0" marL="685800" rtl="0" algn="l">
              <a:lnSpc>
                <a:spcPct val="115000"/>
              </a:lnSpc>
              <a:spcBef>
                <a:spcPts val="0"/>
              </a:spcBef>
              <a:spcAft>
                <a:spcPts val="0"/>
              </a:spcAft>
              <a:buClr>
                <a:schemeClr val="dk1"/>
              </a:buClr>
              <a:buSzPts val="1600"/>
              <a:buFont typeface="Arial"/>
              <a:buChar char="●"/>
            </a:pPr>
            <a:r>
              <a:rPr b="0" lang="en" sz="1600">
                <a:solidFill>
                  <a:schemeClr val="dk1"/>
                </a:solidFill>
                <a:highlight>
                  <a:schemeClr val="lt1"/>
                </a:highlight>
              </a:rPr>
              <a:t>One representative from the Police Department </a:t>
            </a:r>
            <a:endParaRPr b="0" sz="1600">
              <a:solidFill>
                <a:schemeClr val="dk1"/>
              </a:solidFill>
              <a:highlight>
                <a:schemeClr val="lt1"/>
              </a:highlight>
            </a:endParaRPr>
          </a:p>
          <a:p>
            <a:pPr indent="-298450" lvl="0" marL="685800" rtl="0" algn="l">
              <a:lnSpc>
                <a:spcPct val="115000"/>
              </a:lnSpc>
              <a:spcBef>
                <a:spcPts val="0"/>
              </a:spcBef>
              <a:spcAft>
                <a:spcPts val="0"/>
              </a:spcAft>
              <a:buClr>
                <a:schemeClr val="dk1"/>
              </a:buClr>
              <a:buSzPts val="1100"/>
              <a:buFont typeface="Arial"/>
              <a:buChar char="●"/>
            </a:pPr>
            <a:r>
              <a:rPr b="0" lang="en" sz="1200">
                <a:solidFill>
                  <a:schemeClr val="dk1"/>
                </a:solidFill>
                <a:highlight>
                  <a:schemeClr val="lt1"/>
                </a:highlight>
                <a:latin typeface="Times New Roman"/>
                <a:ea typeface="Times New Roman"/>
                <a:cs typeface="Times New Roman"/>
                <a:sym typeface="Times New Roman"/>
              </a:rPr>
              <a:t> </a:t>
            </a:r>
            <a:r>
              <a:rPr b="0" lang="en" sz="1600">
                <a:solidFill>
                  <a:schemeClr val="dk1"/>
                </a:solidFill>
                <a:highlight>
                  <a:schemeClr val="lt1"/>
                </a:highlight>
              </a:rPr>
              <a:t>One representative from the City Manager’s office (ex officio member) </a:t>
            </a:r>
            <a:endParaRPr b="0" sz="1600">
              <a:solidFill>
                <a:schemeClr val="dk1"/>
              </a:solidFill>
              <a:highlight>
                <a:schemeClr val="lt1"/>
              </a:highlight>
            </a:endParaRPr>
          </a:p>
          <a:p>
            <a:pPr indent="-330200" lvl="0" marL="685800" rtl="0" algn="l">
              <a:lnSpc>
                <a:spcPct val="115000"/>
              </a:lnSpc>
              <a:spcBef>
                <a:spcPts val="0"/>
              </a:spcBef>
              <a:spcAft>
                <a:spcPts val="0"/>
              </a:spcAft>
              <a:buClr>
                <a:schemeClr val="dk1"/>
              </a:buClr>
              <a:buSzPts val="1600"/>
              <a:buFont typeface="Arial"/>
              <a:buChar char="●"/>
            </a:pPr>
            <a:r>
              <a:rPr b="0" lang="en" sz="1600">
                <a:solidFill>
                  <a:schemeClr val="dk1"/>
                </a:solidFill>
                <a:highlight>
                  <a:schemeClr val="lt1"/>
                </a:highlight>
              </a:rPr>
              <a:t>One representative from Public Services </a:t>
            </a:r>
            <a:endParaRPr b="0" sz="1600">
              <a:solidFill>
                <a:schemeClr val="dk1"/>
              </a:solidFill>
              <a:highlight>
                <a:schemeClr val="lt1"/>
              </a:highlight>
            </a:endParaRPr>
          </a:p>
          <a:p>
            <a:pPr indent="-330200" lvl="0" marL="685800" rtl="0" algn="l">
              <a:lnSpc>
                <a:spcPct val="115000"/>
              </a:lnSpc>
              <a:spcBef>
                <a:spcPts val="0"/>
              </a:spcBef>
              <a:spcAft>
                <a:spcPts val="0"/>
              </a:spcAft>
              <a:buClr>
                <a:schemeClr val="dk1"/>
              </a:buClr>
              <a:buSzPts val="1600"/>
              <a:buFont typeface="Arial"/>
              <a:buChar char="●"/>
            </a:pPr>
            <a:r>
              <a:rPr b="0" lang="en" sz="1600">
                <a:solidFill>
                  <a:schemeClr val="dk1"/>
                </a:solidFill>
                <a:highlight>
                  <a:schemeClr val="lt1"/>
                </a:highlight>
              </a:rPr>
              <a:t>One member from the private sector (representing a broad cross-section of the community) selected by Keep Cincinnati Beautiful </a:t>
            </a:r>
            <a:endParaRPr b="0" sz="1600">
              <a:solidFill>
                <a:schemeClr val="dk1"/>
              </a:solidFill>
              <a:highlight>
                <a:schemeClr val="lt1"/>
              </a:highlight>
            </a:endParaRPr>
          </a:p>
          <a:p>
            <a:pPr indent="0" lvl="0" marL="0" rtl="0" algn="l">
              <a:lnSpc>
                <a:spcPct val="115000"/>
              </a:lnSpc>
              <a:spcBef>
                <a:spcPts val="0"/>
              </a:spcBef>
              <a:spcAft>
                <a:spcPts val="0"/>
              </a:spcAft>
              <a:buClr>
                <a:schemeClr val="dk1"/>
              </a:buClr>
              <a:buSzPts val="1100"/>
              <a:buFont typeface="Arial"/>
              <a:buNone/>
            </a:pPr>
            <a:r>
              <a:rPr b="0" lang="en" sz="1600">
                <a:solidFill>
                  <a:schemeClr val="dk1"/>
                </a:solidFill>
                <a:highlight>
                  <a:schemeClr val="lt1"/>
                </a:highlight>
              </a:rPr>
              <a:t>In the case of resignation or removal of a representative, Keep Cincinnati Beautiful will replace the representative in time to participate in the upcoming round of application reviews and recommendations.</a:t>
            </a:r>
            <a:r>
              <a:rPr b="0" lang="en" sz="1500">
                <a:solidFill>
                  <a:schemeClr val="dk1"/>
                </a:solidFill>
                <a:highlight>
                  <a:schemeClr val="lt1"/>
                </a:highlight>
              </a:rPr>
              <a:t> </a:t>
            </a:r>
            <a:endParaRPr sz="27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18"/>
          <p:cNvSpPr txBox="1"/>
          <p:nvPr/>
        </p:nvSpPr>
        <p:spPr>
          <a:xfrm>
            <a:off x="588168" y="1746185"/>
            <a:ext cx="7976700" cy="61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en" sz="2400" u="none" cap="none" strike="noStrike">
                <a:solidFill>
                  <a:srgbClr val="000000"/>
                </a:solidFill>
                <a:latin typeface="Arial Black"/>
                <a:ea typeface="Arial Black"/>
                <a:cs typeface="Arial Black"/>
                <a:sym typeface="Arial Black"/>
              </a:rPr>
              <a:t>SAFE &amp; CLEAN APPLICATION DEADLINES</a:t>
            </a:r>
            <a:endParaRPr b="0" i="0" sz="2100" u="none" cap="none" strike="noStrike">
              <a:solidFill>
                <a:srgbClr val="000000"/>
              </a:solidFill>
              <a:latin typeface="Arial Black"/>
              <a:ea typeface="Arial Black"/>
              <a:cs typeface="Arial Black"/>
              <a:sym typeface="Arial Black"/>
            </a:endParaRPr>
          </a:p>
        </p:txBody>
      </p:sp>
      <p:graphicFrame>
        <p:nvGraphicFramePr>
          <p:cNvPr id="218" name="Google Shape;218;p18"/>
          <p:cNvGraphicFramePr/>
          <p:nvPr/>
        </p:nvGraphicFramePr>
        <p:xfrm>
          <a:off x="531962" y="2357886"/>
          <a:ext cx="3000000" cy="3000000"/>
        </p:xfrm>
        <a:graphic>
          <a:graphicData uri="http://schemas.openxmlformats.org/drawingml/2006/table">
            <a:tbl>
              <a:tblPr bandRow="1" firstRow="1">
                <a:noFill/>
                <a:tableStyleId>{67459146-2B9D-4C4F-9784-EA1E5DCA1DA5}</a:tableStyleId>
              </a:tblPr>
              <a:tblGrid>
                <a:gridCol w="4047975"/>
                <a:gridCol w="4047975"/>
              </a:tblGrid>
              <a:tr h="370850">
                <a:tc>
                  <a:txBody>
                    <a:bodyPr/>
                    <a:lstStyle/>
                    <a:p>
                      <a:pPr indent="0" lvl="0" marL="0" marR="0" rtl="0" algn="l">
                        <a:lnSpc>
                          <a:spcPct val="100000"/>
                        </a:lnSpc>
                        <a:spcBef>
                          <a:spcPts val="0"/>
                        </a:spcBef>
                        <a:spcAft>
                          <a:spcPts val="0"/>
                        </a:spcAft>
                        <a:buClr>
                          <a:srgbClr val="000000"/>
                        </a:buClr>
                        <a:buSzPts val="1800"/>
                        <a:buFont typeface="Arial"/>
                        <a:buNone/>
                      </a:pPr>
                      <a:r>
                        <a:rPr b="1" lang="en" sz="1800" u="none" cap="none" strike="noStrike"/>
                        <a:t>Timeline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b="1" lang="en" sz="1800" u="none" cap="none" strike="noStrike"/>
                        <a:t>Important Dates </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Applications go live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30 days before deadline </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Initial meeting with coordinator to discuss project(required)</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10 days before deadline </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Request for feedback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5 days before deadline </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Safe and Clean Grant Application Deadline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2nd Friday in January </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2nd Friday in May</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2nd Friday in September </a:t>
                      </a:r>
                      <a:endParaRPr sz="18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Grant Award Notification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Within </a:t>
                      </a:r>
                      <a:r>
                        <a:rPr lang="en" sz="1800"/>
                        <a:t>60</a:t>
                      </a:r>
                      <a:r>
                        <a:rPr lang="en" sz="1800" u="none" cap="none" strike="noStrike"/>
                        <a:t> days of application deadline </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Midway Report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Halfway through project completion or within 7 months of award </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Final Report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Due at the end of project completion </a:t>
                      </a:r>
                      <a:endParaRPr sz="1400" u="none" cap="none" strike="noStrike"/>
                    </a:p>
                  </a:txBody>
                  <a:tcPr marT="45725" marB="45725" marR="91450" marL="91450"/>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28128dbfe3b_0_464"/>
          <p:cNvSpPr txBox="1"/>
          <p:nvPr/>
        </p:nvSpPr>
        <p:spPr>
          <a:xfrm>
            <a:off x="163675" y="1771050"/>
            <a:ext cx="5187900" cy="4463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Arial"/>
                <a:ea typeface="Arial"/>
                <a:cs typeface="Arial"/>
                <a:sym typeface="Arial"/>
              </a:rPr>
              <a:t>Next steps to apply for Safe and Clean Funding: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sz="1800">
              <a:solidFill>
                <a:schemeClr val="dk1"/>
              </a:solidFill>
            </a:endParaRPr>
          </a:p>
          <a:p>
            <a:pPr indent="-330200" lvl="0" marL="457200" marR="0" rtl="0" algn="l">
              <a:lnSpc>
                <a:spcPct val="100000"/>
              </a:lnSpc>
              <a:spcBef>
                <a:spcPts val="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Review full guidelines </a:t>
            </a:r>
            <a:r>
              <a:rPr b="0" i="0" lang="en" sz="1600" u="sng" cap="none" strike="noStrike">
                <a:solidFill>
                  <a:schemeClr val="hlink"/>
                </a:solidFill>
                <a:latin typeface="Arial"/>
                <a:ea typeface="Arial"/>
                <a:cs typeface="Arial"/>
                <a:sym typeface="Arial"/>
                <a:hlinkClick r:id="rId3"/>
              </a:rPr>
              <a:t>here</a:t>
            </a:r>
            <a:r>
              <a:rPr b="0" i="0" lang="en" sz="1600" u="none" cap="none" strike="noStrike">
                <a:solidFill>
                  <a:schemeClr val="dk1"/>
                </a:solidFill>
                <a:latin typeface="Arial"/>
                <a:ea typeface="Arial"/>
                <a:cs typeface="Arial"/>
                <a:sym typeface="Arial"/>
              </a:rPr>
              <a:t>. </a:t>
            </a:r>
            <a:endParaRPr b="0" i="0" sz="1600" u="none" cap="none" strike="noStrike">
              <a:solidFill>
                <a:schemeClr val="dk1"/>
              </a:solidFill>
              <a:latin typeface="Arial"/>
              <a:ea typeface="Arial"/>
              <a:cs typeface="Arial"/>
              <a:sym typeface="Arial"/>
            </a:endParaRPr>
          </a:p>
          <a:p>
            <a:pPr indent="-330200" lvl="0" marL="457200" marR="0" rtl="0" algn="l">
              <a:lnSpc>
                <a:spcPct val="100000"/>
              </a:lnSpc>
              <a:spcBef>
                <a:spcPts val="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Reach out to Ty to discuss your project/program proposal at </a:t>
            </a:r>
            <a:r>
              <a:rPr b="0" i="0" lang="en" sz="1600" u="sng" cap="none" strike="noStrike">
                <a:solidFill>
                  <a:schemeClr val="dk1"/>
                </a:solidFill>
                <a:latin typeface="Arial"/>
                <a:ea typeface="Arial"/>
                <a:cs typeface="Arial"/>
                <a:sym typeface="Arial"/>
                <a:hlinkClick r:id="rId4">
                  <a:extLst>
                    <a:ext uri="{A12FA001-AC4F-418D-AE19-62706E023703}">
                      <ahyp:hlinkClr val="tx"/>
                    </a:ext>
                  </a:extLst>
                </a:hlinkClick>
              </a:rPr>
              <a:t>Ty@Keepcincinnatibeautiful.org</a:t>
            </a:r>
            <a:r>
              <a:rPr b="0" i="0" lang="en" sz="1600" u="none" cap="none" strike="noStrike">
                <a:solidFill>
                  <a:schemeClr val="dk1"/>
                </a:solidFill>
                <a:latin typeface="Arial"/>
                <a:ea typeface="Arial"/>
                <a:cs typeface="Arial"/>
                <a:sym typeface="Arial"/>
              </a:rPr>
              <a:t> - you must meet with Ty to be eligible for funding. </a:t>
            </a:r>
            <a:endParaRPr b="0" i="0" sz="1600" u="none" cap="none" strike="noStrike">
              <a:solidFill>
                <a:schemeClr val="dk1"/>
              </a:solidFill>
              <a:latin typeface="Arial"/>
              <a:ea typeface="Arial"/>
              <a:cs typeface="Arial"/>
              <a:sym typeface="Arial"/>
            </a:endParaRPr>
          </a:p>
          <a:p>
            <a:pPr indent="-330200" lvl="1" marL="914400" marR="0" rtl="0" algn="l">
              <a:lnSpc>
                <a:spcPct val="100000"/>
              </a:lnSpc>
              <a:spcBef>
                <a:spcPts val="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Please note attending/watching the virtual informational session(s) </a:t>
            </a:r>
            <a:r>
              <a:rPr b="0" i="0" lang="en" sz="1600" u="sng" cap="none" strike="noStrike">
                <a:solidFill>
                  <a:schemeClr val="dk1"/>
                </a:solidFill>
                <a:latin typeface="Arial"/>
                <a:ea typeface="Arial"/>
                <a:cs typeface="Arial"/>
                <a:sym typeface="Arial"/>
              </a:rPr>
              <a:t>does not</a:t>
            </a:r>
            <a:r>
              <a:rPr b="0" i="0" lang="en" sz="1600" u="none" cap="none" strike="noStrike">
                <a:solidFill>
                  <a:schemeClr val="dk1"/>
                </a:solidFill>
                <a:latin typeface="Arial"/>
                <a:ea typeface="Arial"/>
                <a:cs typeface="Arial"/>
                <a:sym typeface="Arial"/>
              </a:rPr>
              <a:t> qualify for a meeting.</a:t>
            </a:r>
            <a:endParaRPr b="0" i="0" sz="1600" u="none" cap="none" strike="noStrike">
              <a:solidFill>
                <a:schemeClr val="dk1"/>
              </a:solidFill>
              <a:latin typeface="Arial"/>
              <a:ea typeface="Arial"/>
              <a:cs typeface="Arial"/>
              <a:sym typeface="Arial"/>
            </a:endParaRPr>
          </a:p>
          <a:p>
            <a:pPr indent="-330200" lvl="0" marL="457200" marR="0" rtl="0" algn="l">
              <a:lnSpc>
                <a:spcPct val="100000"/>
              </a:lnSpc>
              <a:spcBef>
                <a:spcPts val="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Applications open 30 days prior to deadline via Submittable(</a:t>
            </a:r>
            <a:r>
              <a:rPr b="0" i="0" lang="en" sz="1600" u="sng" cap="none" strike="noStrike">
                <a:solidFill>
                  <a:schemeClr val="dk1"/>
                </a:solidFill>
                <a:latin typeface="Arial"/>
                <a:ea typeface="Arial"/>
                <a:cs typeface="Arial"/>
                <a:sym typeface="Arial"/>
                <a:hlinkClick r:id="rId5">
                  <a:extLst>
                    <a:ext uri="{A12FA001-AC4F-418D-AE19-62706E023703}">
                      <ahyp:hlinkClr val="tx"/>
                    </a:ext>
                  </a:extLst>
                </a:hlinkClick>
              </a:rPr>
              <a:t>link</a:t>
            </a:r>
            <a:r>
              <a:rPr b="0" i="0" lang="en" sz="1600" u="none" cap="none" strike="noStrike">
                <a:solidFill>
                  <a:schemeClr val="dk1"/>
                </a:solidFill>
                <a:latin typeface="Arial"/>
                <a:ea typeface="Arial"/>
                <a:cs typeface="Arial"/>
                <a:sym typeface="Arial"/>
              </a:rPr>
              <a:t> will be on the website)</a:t>
            </a:r>
            <a:endParaRPr b="0" i="0" sz="1600" u="none" cap="none" strike="noStrike">
              <a:solidFill>
                <a:schemeClr val="dk1"/>
              </a:solidFill>
              <a:latin typeface="Arial"/>
              <a:ea typeface="Arial"/>
              <a:cs typeface="Arial"/>
              <a:sym typeface="Arial"/>
            </a:endParaRPr>
          </a:p>
          <a:p>
            <a:pPr indent="-330200" lvl="0" marL="457200" marR="0" rtl="0" algn="l">
              <a:lnSpc>
                <a:spcPct val="100000"/>
              </a:lnSpc>
              <a:spcBef>
                <a:spcPts val="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We will notify you on your application status no later than </a:t>
            </a:r>
            <a:r>
              <a:rPr lang="en" sz="1600">
                <a:solidFill>
                  <a:schemeClr val="dk1"/>
                </a:solidFill>
              </a:rPr>
              <a:t>60 </a:t>
            </a:r>
            <a:r>
              <a:rPr b="0" i="0" lang="en" sz="1600" u="none" cap="none" strike="noStrike">
                <a:solidFill>
                  <a:schemeClr val="dk1"/>
                </a:solidFill>
                <a:latin typeface="Arial"/>
                <a:ea typeface="Arial"/>
                <a:cs typeface="Arial"/>
                <a:sym typeface="Arial"/>
              </a:rPr>
              <a:t>days after the deadline.</a:t>
            </a:r>
            <a:endParaRPr b="0" i="0" sz="1600" u="none" cap="none" strike="noStrike">
              <a:solidFill>
                <a:schemeClr val="dk1"/>
              </a:solidFill>
              <a:latin typeface="Arial"/>
              <a:ea typeface="Arial"/>
              <a:cs typeface="Arial"/>
              <a:sym typeface="Arial"/>
            </a:endParaRPr>
          </a:p>
          <a:p>
            <a:pPr indent="-330200" lvl="0" marL="457200" marR="0" rtl="0" algn="l">
              <a:lnSpc>
                <a:spcPct val="100000"/>
              </a:lnSpc>
              <a:spcBef>
                <a:spcPts val="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Application Feedback is offered to applicants regardless if accepted for funding or declined at this time. </a:t>
            </a:r>
            <a:endParaRPr b="0" i="0" sz="1200" u="none" cap="none" strike="noStrike">
              <a:solidFill>
                <a:schemeClr val="dk1"/>
              </a:solidFill>
              <a:latin typeface="Arial"/>
              <a:ea typeface="Arial"/>
              <a:cs typeface="Arial"/>
              <a:sym typeface="Arial"/>
            </a:endParaRPr>
          </a:p>
        </p:txBody>
      </p:sp>
      <p:pic>
        <p:nvPicPr>
          <p:cNvPr id="224" name="Google Shape;224;g28128dbfe3b_0_464"/>
          <p:cNvPicPr preferRelativeResize="0"/>
          <p:nvPr/>
        </p:nvPicPr>
        <p:blipFill rotWithShape="1">
          <a:blip r:embed="rId6">
            <a:alphaModFix/>
          </a:blip>
          <a:srcRect b="0" l="0" r="0" t="0"/>
          <a:stretch/>
        </p:blipFill>
        <p:spPr>
          <a:xfrm>
            <a:off x="5607825" y="1865350"/>
            <a:ext cx="3458202" cy="2470374"/>
          </a:xfrm>
          <a:prstGeom prst="rect">
            <a:avLst/>
          </a:prstGeom>
          <a:noFill/>
          <a:ln>
            <a:noFill/>
          </a:ln>
        </p:spPr>
      </p:pic>
      <p:sp>
        <p:nvSpPr>
          <p:cNvPr id="225" name="Google Shape;225;g28128dbfe3b_0_464"/>
          <p:cNvSpPr txBox="1"/>
          <p:nvPr/>
        </p:nvSpPr>
        <p:spPr>
          <a:xfrm>
            <a:off x="5607825" y="4494625"/>
            <a:ext cx="3458100" cy="1262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Greg Landsman with members of College Hill Urban Redevelopment Corporation(CHCURC, current S&amp;C grantee) at Keep Cincinnati Beautiful’s  2024 Love Thy ‘Nati Awards.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28128dbfe3b_0_599"/>
          <p:cNvSpPr txBox="1"/>
          <p:nvPr/>
        </p:nvSpPr>
        <p:spPr>
          <a:xfrm>
            <a:off x="40200" y="1561425"/>
            <a:ext cx="9063600" cy="5490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1" i="0" lang="en" sz="1800" u="none" cap="none" strike="noStrike">
                <a:solidFill>
                  <a:schemeClr val="dk1"/>
                </a:solidFill>
                <a:highlight>
                  <a:srgbClr val="FFFFFF"/>
                </a:highlight>
                <a:latin typeface="Arial"/>
                <a:ea typeface="Arial"/>
                <a:cs typeface="Arial"/>
                <a:sym typeface="Arial"/>
              </a:rPr>
              <a:t>Grant Application Writing Resources:</a:t>
            </a:r>
            <a:r>
              <a:rPr b="0" i="0" lang="en" sz="1800" u="none" cap="none" strike="noStrike">
                <a:solidFill>
                  <a:schemeClr val="dk1"/>
                </a:solidFill>
                <a:highlight>
                  <a:srgbClr val="FFFFFF"/>
                </a:highlight>
                <a:latin typeface="Arial"/>
                <a:ea typeface="Arial"/>
                <a:cs typeface="Arial"/>
                <a:sym typeface="Arial"/>
              </a:rPr>
              <a:t> </a:t>
            </a:r>
            <a:endParaRPr b="0" i="0" sz="1800" u="none" cap="none" strike="noStrike">
              <a:solidFill>
                <a:schemeClr val="dk1"/>
              </a:solidFill>
              <a:highlight>
                <a:srgbClr val="FFFFFF"/>
              </a:highlight>
              <a:latin typeface="Arial"/>
              <a:ea typeface="Arial"/>
              <a:cs typeface="Arial"/>
              <a:sym typeface="Arial"/>
            </a:endParaRPr>
          </a:p>
          <a:p>
            <a:pPr indent="0" lvl="0" marL="0" marR="0" rtl="0" algn="l">
              <a:lnSpc>
                <a:spcPct val="115000"/>
              </a:lnSpc>
              <a:spcBef>
                <a:spcPts val="800"/>
              </a:spcBef>
              <a:spcAft>
                <a:spcPts val="0"/>
              </a:spcAft>
              <a:buClr>
                <a:schemeClr val="dk1"/>
              </a:buClr>
              <a:buSzPts val="1100"/>
              <a:buFont typeface="Arial"/>
              <a:buNone/>
            </a:pPr>
            <a:r>
              <a:rPr b="0" i="0" lang="en" sz="1600" u="none" cap="none" strike="noStrike">
                <a:solidFill>
                  <a:schemeClr val="dk1"/>
                </a:solidFill>
                <a:highlight>
                  <a:srgbClr val="FFFFFF"/>
                </a:highlight>
                <a:latin typeface="Arial"/>
                <a:ea typeface="Arial"/>
                <a:cs typeface="Arial"/>
                <a:sym typeface="Arial"/>
              </a:rPr>
              <a:t>Please do not hesitate to reach out to me if you have questions, need further assistance or accommodations. I am willing to review your drafted proposal and give feedback before submission deadlines. Please send feedback/application review requests no later than 5 days before the application deadline. Please send questions to Ty Wesselkamper:  </a:t>
            </a:r>
            <a:r>
              <a:rPr b="0" i="0" lang="en" sz="1600" u="sng" cap="none" strike="noStrike">
                <a:solidFill>
                  <a:srgbClr val="0563C1"/>
                </a:solidFill>
                <a:highlight>
                  <a:srgbClr val="FFFFFF"/>
                </a:highlight>
                <a:latin typeface="Arial"/>
                <a:ea typeface="Arial"/>
                <a:cs typeface="Arial"/>
                <a:sym typeface="Arial"/>
              </a:rPr>
              <a:t>ty@keepcincinnatibeautiful.org</a:t>
            </a:r>
            <a:r>
              <a:rPr b="0" i="0" lang="en" sz="1600" u="none" cap="none" strike="noStrike">
                <a:solidFill>
                  <a:schemeClr val="dk1"/>
                </a:solidFill>
                <a:highlight>
                  <a:srgbClr val="FFFFFF"/>
                </a:highlight>
                <a:latin typeface="Arial"/>
                <a:ea typeface="Arial"/>
                <a:cs typeface="Arial"/>
                <a:sym typeface="Arial"/>
              </a:rPr>
              <a:t>  </a:t>
            </a:r>
            <a:endParaRPr b="0" i="0" sz="1600" u="none" cap="none" strike="noStrike">
              <a:solidFill>
                <a:schemeClr val="dk1"/>
              </a:solidFill>
              <a:highlight>
                <a:srgbClr val="FFFFFF"/>
              </a:highlight>
              <a:latin typeface="Arial"/>
              <a:ea typeface="Arial"/>
              <a:cs typeface="Arial"/>
              <a:sym typeface="Arial"/>
            </a:endParaRPr>
          </a:p>
          <a:p>
            <a:pPr indent="-342900" lvl="0" marL="685800" marR="0" rtl="0" algn="l">
              <a:lnSpc>
                <a:spcPct val="115000"/>
              </a:lnSpc>
              <a:spcBef>
                <a:spcPts val="800"/>
              </a:spcBef>
              <a:spcAft>
                <a:spcPts val="0"/>
              </a:spcAft>
              <a:buClr>
                <a:schemeClr val="dk1"/>
              </a:buClr>
              <a:buSzPts val="1800"/>
              <a:buFont typeface="Arial"/>
              <a:buChar char="●"/>
            </a:pPr>
            <a:r>
              <a:rPr b="0" i="0" lang="en" sz="1600" u="sng" cap="none" strike="noStrike">
                <a:solidFill>
                  <a:srgbClr val="0563C1"/>
                </a:solidFill>
                <a:highlight>
                  <a:srgbClr val="FFFFFF"/>
                </a:highlight>
                <a:latin typeface="Arial"/>
                <a:ea typeface="Arial"/>
                <a:cs typeface="Arial"/>
                <a:sym typeface="Arial"/>
                <a:hlinkClick r:id="rId3">
                  <a:extLst>
                    <a:ext uri="{A12FA001-AC4F-418D-AE19-62706E023703}">
                      <ahyp:hlinkClr val="tx"/>
                    </a:ext>
                  </a:extLst>
                </a:hlinkClick>
              </a:rPr>
              <a:t>UC Grant writing</a:t>
            </a:r>
            <a:r>
              <a:rPr b="0" i="0" lang="en" sz="1600" u="none" cap="none" strike="noStrike">
                <a:solidFill>
                  <a:schemeClr val="dk1"/>
                </a:solidFill>
                <a:highlight>
                  <a:srgbClr val="FFFFFF"/>
                </a:highlight>
                <a:latin typeface="Arial"/>
                <a:ea typeface="Arial"/>
                <a:cs typeface="Arial"/>
                <a:sym typeface="Arial"/>
              </a:rPr>
              <a:t> - online classes via ED2go </a:t>
            </a:r>
            <a:endParaRPr b="0" i="0" sz="1600" u="none" cap="none" strike="noStrike">
              <a:solidFill>
                <a:schemeClr val="dk1"/>
              </a:solidFill>
              <a:highlight>
                <a:srgbClr val="FFFFFF"/>
              </a:highlight>
              <a:latin typeface="Arial"/>
              <a:ea typeface="Arial"/>
              <a:cs typeface="Arial"/>
              <a:sym typeface="Arial"/>
            </a:endParaRPr>
          </a:p>
          <a:p>
            <a:pPr indent="-342900" lvl="0" marL="685800" marR="0" rtl="0" algn="l">
              <a:lnSpc>
                <a:spcPct val="115000"/>
              </a:lnSpc>
              <a:spcBef>
                <a:spcPts val="0"/>
              </a:spcBef>
              <a:spcAft>
                <a:spcPts val="0"/>
              </a:spcAft>
              <a:buClr>
                <a:schemeClr val="dk1"/>
              </a:buClr>
              <a:buSzPts val="1800"/>
              <a:buFont typeface="Arial"/>
              <a:buChar char="●"/>
            </a:pPr>
            <a:r>
              <a:rPr b="0" i="0" lang="en" sz="1600" u="sng" cap="none" strike="noStrike">
                <a:solidFill>
                  <a:srgbClr val="0563C1"/>
                </a:solidFill>
                <a:highlight>
                  <a:srgbClr val="FFFFFF"/>
                </a:highlight>
                <a:latin typeface="Arial"/>
                <a:ea typeface="Arial"/>
                <a:cs typeface="Arial"/>
                <a:sym typeface="Arial"/>
                <a:hlinkClick r:id="rId4">
                  <a:extLst>
                    <a:ext uri="{A12FA001-AC4F-418D-AE19-62706E023703}">
                      <ahyp:hlinkClr val="tx"/>
                    </a:ext>
                  </a:extLst>
                </a:hlinkClick>
              </a:rPr>
              <a:t>Cincinnati State</a:t>
            </a:r>
            <a:r>
              <a:rPr b="0" i="0" lang="en" sz="1600" u="none" cap="none" strike="noStrike">
                <a:solidFill>
                  <a:schemeClr val="dk1"/>
                </a:solidFill>
                <a:highlight>
                  <a:srgbClr val="FFFFFF"/>
                </a:highlight>
                <a:latin typeface="Arial"/>
                <a:ea typeface="Arial"/>
                <a:cs typeface="Arial"/>
                <a:sym typeface="Arial"/>
              </a:rPr>
              <a:t> also offers online courses via ED2go  </a:t>
            </a:r>
            <a:endParaRPr b="0" i="0" sz="1600" u="none" cap="none" strike="noStrike">
              <a:solidFill>
                <a:schemeClr val="dk1"/>
              </a:solidFill>
              <a:highlight>
                <a:srgbClr val="FFFFFF"/>
              </a:highlight>
              <a:latin typeface="Arial"/>
              <a:ea typeface="Arial"/>
              <a:cs typeface="Arial"/>
              <a:sym typeface="Arial"/>
            </a:endParaRPr>
          </a:p>
          <a:p>
            <a:pPr indent="-342900" lvl="0" marL="685800" marR="0" rtl="0" algn="l">
              <a:lnSpc>
                <a:spcPct val="115000"/>
              </a:lnSpc>
              <a:spcBef>
                <a:spcPts val="0"/>
              </a:spcBef>
              <a:spcAft>
                <a:spcPts val="0"/>
              </a:spcAft>
              <a:buClr>
                <a:schemeClr val="dk1"/>
              </a:buClr>
              <a:buSzPts val="1800"/>
              <a:buFont typeface="Arial"/>
              <a:buChar char="●"/>
            </a:pPr>
            <a:r>
              <a:rPr b="0" i="0" lang="en" sz="1600" u="sng" cap="none" strike="noStrike">
                <a:solidFill>
                  <a:srgbClr val="0563C1"/>
                </a:solidFill>
                <a:highlight>
                  <a:srgbClr val="FFFFFF"/>
                </a:highlight>
                <a:latin typeface="Arial"/>
                <a:ea typeface="Arial"/>
                <a:cs typeface="Arial"/>
                <a:sym typeface="Arial"/>
                <a:hlinkClick r:id="rId5">
                  <a:extLst>
                    <a:ext uri="{A12FA001-AC4F-418D-AE19-62706E023703}">
                      <ahyp:hlinkClr val="tx"/>
                    </a:ext>
                  </a:extLst>
                </a:hlinkClick>
              </a:rPr>
              <a:t>Cincinnati Public Library</a:t>
            </a:r>
            <a:r>
              <a:rPr b="0" i="0" lang="en" sz="1600" u="none" cap="none" strike="noStrike">
                <a:solidFill>
                  <a:schemeClr val="dk1"/>
                </a:solidFill>
                <a:highlight>
                  <a:srgbClr val="FFFFFF"/>
                </a:highlight>
                <a:latin typeface="Arial"/>
                <a:ea typeface="Arial"/>
                <a:cs typeface="Arial"/>
                <a:sym typeface="Arial"/>
              </a:rPr>
              <a:t>: </a:t>
            </a:r>
            <a:r>
              <a:rPr b="0" i="0" lang="en" sz="1600" u="sng" cap="none" strike="noStrike">
                <a:solidFill>
                  <a:schemeClr val="dk1"/>
                </a:solidFill>
                <a:highlight>
                  <a:srgbClr val="FFFFFF"/>
                </a:highlight>
                <a:latin typeface="Arial"/>
                <a:ea typeface="Arial"/>
                <a:cs typeface="Arial"/>
                <a:sym typeface="Arial"/>
              </a:rPr>
              <a:t>Free </a:t>
            </a:r>
            <a:r>
              <a:rPr b="0" i="0" lang="en" sz="1600" u="none" cap="none" strike="noStrike">
                <a:solidFill>
                  <a:schemeClr val="dk1"/>
                </a:solidFill>
                <a:highlight>
                  <a:srgbClr val="FFFFFF"/>
                </a:highlight>
                <a:latin typeface="Arial"/>
                <a:ea typeface="Arial"/>
                <a:cs typeface="Arial"/>
                <a:sym typeface="Arial"/>
              </a:rPr>
              <a:t>Resources/Classes/Workshops </a:t>
            </a:r>
            <a:endParaRPr b="0" i="0" sz="1600" u="none" cap="none" strike="noStrike">
              <a:solidFill>
                <a:schemeClr val="dk1"/>
              </a:solidFill>
              <a:highlight>
                <a:srgbClr val="FFFFFF"/>
              </a:highlight>
              <a:latin typeface="Arial"/>
              <a:ea typeface="Arial"/>
              <a:cs typeface="Arial"/>
              <a:sym typeface="Arial"/>
            </a:endParaRPr>
          </a:p>
          <a:p>
            <a:pPr indent="-342900" lvl="0" marL="685800" marR="0" rtl="0" algn="l">
              <a:lnSpc>
                <a:spcPct val="115000"/>
              </a:lnSpc>
              <a:spcBef>
                <a:spcPts val="0"/>
              </a:spcBef>
              <a:spcAft>
                <a:spcPts val="0"/>
              </a:spcAft>
              <a:buClr>
                <a:schemeClr val="dk1"/>
              </a:buClr>
              <a:buSzPts val="1800"/>
              <a:buFont typeface="Arial"/>
              <a:buChar char="●"/>
            </a:pPr>
            <a:r>
              <a:rPr b="0" i="0" lang="en" sz="1600" u="sng" cap="none" strike="noStrike">
                <a:solidFill>
                  <a:srgbClr val="0563C1"/>
                </a:solidFill>
                <a:highlight>
                  <a:srgbClr val="FFFFFF"/>
                </a:highlight>
                <a:latin typeface="Arial"/>
                <a:ea typeface="Arial"/>
                <a:cs typeface="Arial"/>
                <a:sym typeface="Arial"/>
                <a:hlinkClick r:id="rId6">
                  <a:extLst>
                    <a:ext uri="{A12FA001-AC4F-418D-AE19-62706E023703}">
                      <ahyp:hlinkClr val="tx"/>
                    </a:ext>
                  </a:extLst>
                </a:hlinkClick>
              </a:rPr>
              <a:t>Greater Cincinnati Foundation:</a:t>
            </a:r>
            <a:r>
              <a:rPr b="0" i="0" lang="en" sz="1600" u="none" cap="none" strike="noStrike">
                <a:solidFill>
                  <a:schemeClr val="dk1"/>
                </a:solidFill>
                <a:highlight>
                  <a:srgbClr val="FFFFFF"/>
                </a:highlight>
                <a:latin typeface="Arial"/>
                <a:ea typeface="Arial"/>
                <a:cs typeface="Arial"/>
                <a:sym typeface="Arial"/>
              </a:rPr>
              <a:t>  Resources, Data, Capacity Building guides  </a:t>
            </a:r>
            <a:endParaRPr b="0" i="0" sz="1600" u="none" cap="none" strike="noStrike">
              <a:solidFill>
                <a:schemeClr val="dk1"/>
              </a:solidFill>
              <a:highlight>
                <a:srgbClr val="FFFFFF"/>
              </a:highlight>
              <a:latin typeface="Arial"/>
              <a:ea typeface="Arial"/>
              <a:cs typeface="Arial"/>
              <a:sym typeface="Arial"/>
            </a:endParaRPr>
          </a:p>
          <a:p>
            <a:pPr indent="-342900" lvl="0" marL="685800" marR="0" rtl="0" algn="l">
              <a:lnSpc>
                <a:spcPct val="115000"/>
              </a:lnSpc>
              <a:spcBef>
                <a:spcPts val="0"/>
              </a:spcBef>
              <a:spcAft>
                <a:spcPts val="0"/>
              </a:spcAft>
              <a:buClr>
                <a:schemeClr val="dk1"/>
              </a:buClr>
              <a:buSzPts val="1800"/>
              <a:buFont typeface="Arial"/>
              <a:buChar char="●"/>
            </a:pPr>
            <a:r>
              <a:rPr b="0" i="0" lang="en" sz="1600" u="none" cap="none" strike="noStrike">
                <a:solidFill>
                  <a:schemeClr val="dk1"/>
                </a:solidFill>
                <a:highlight>
                  <a:srgbClr val="FFFFFF"/>
                </a:highlight>
                <a:latin typeface="Arial"/>
                <a:ea typeface="Arial"/>
                <a:cs typeface="Arial"/>
                <a:sym typeface="Arial"/>
              </a:rPr>
              <a:t>-</a:t>
            </a:r>
            <a:r>
              <a:rPr b="0" i="0" lang="en" sz="1600" u="sng" cap="none" strike="noStrike">
                <a:solidFill>
                  <a:srgbClr val="0563C1"/>
                </a:solidFill>
                <a:highlight>
                  <a:srgbClr val="FFFFFF"/>
                </a:highlight>
                <a:latin typeface="Arial"/>
                <a:ea typeface="Arial"/>
                <a:cs typeface="Arial"/>
                <a:sym typeface="Arial"/>
                <a:hlinkClick r:id="rId7">
                  <a:extLst>
                    <a:ext uri="{A12FA001-AC4F-418D-AE19-62706E023703}">
                      <ahyp:hlinkClr val="tx"/>
                    </a:ext>
                  </a:extLst>
                </a:hlinkClick>
              </a:rPr>
              <a:t>Grammarly</a:t>
            </a:r>
            <a:r>
              <a:rPr b="0" i="0" lang="en" sz="1600" u="none" cap="none" strike="noStrike">
                <a:solidFill>
                  <a:schemeClr val="dk1"/>
                </a:solidFill>
                <a:highlight>
                  <a:srgbClr val="FFFFFF"/>
                </a:highlight>
                <a:latin typeface="Arial"/>
                <a:ea typeface="Arial"/>
                <a:cs typeface="Arial"/>
                <a:sym typeface="Arial"/>
              </a:rPr>
              <a:t> - </a:t>
            </a:r>
            <a:r>
              <a:rPr b="0" i="0" lang="en" sz="1600" u="sng" cap="none" strike="noStrike">
                <a:solidFill>
                  <a:schemeClr val="dk1"/>
                </a:solidFill>
                <a:highlight>
                  <a:srgbClr val="FFFFFF"/>
                </a:highlight>
                <a:latin typeface="Arial"/>
                <a:ea typeface="Arial"/>
                <a:cs typeface="Arial"/>
                <a:sym typeface="Arial"/>
              </a:rPr>
              <a:t>Free </a:t>
            </a:r>
            <a:r>
              <a:rPr b="0" i="0" lang="en" sz="1600" u="none" cap="none" strike="noStrike">
                <a:solidFill>
                  <a:schemeClr val="dk1"/>
                </a:solidFill>
                <a:highlight>
                  <a:srgbClr val="FFFFFF"/>
                </a:highlight>
                <a:latin typeface="Arial"/>
                <a:ea typeface="Arial"/>
                <a:cs typeface="Arial"/>
                <a:sym typeface="Arial"/>
              </a:rPr>
              <a:t>AI proofreading application  </a:t>
            </a:r>
            <a:endParaRPr b="0" i="0" sz="1600" u="none" cap="none" strike="noStrike">
              <a:solidFill>
                <a:schemeClr val="dk1"/>
              </a:solidFill>
              <a:highlight>
                <a:srgbClr val="FFFFFF"/>
              </a:highlight>
              <a:latin typeface="Arial"/>
              <a:ea typeface="Arial"/>
              <a:cs typeface="Arial"/>
              <a:sym typeface="Arial"/>
            </a:endParaRPr>
          </a:p>
          <a:p>
            <a:pPr indent="-342900" lvl="0" marL="685800" marR="0" rtl="0" algn="l">
              <a:lnSpc>
                <a:spcPct val="115000"/>
              </a:lnSpc>
              <a:spcBef>
                <a:spcPts val="0"/>
              </a:spcBef>
              <a:spcAft>
                <a:spcPts val="0"/>
              </a:spcAft>
              <a:buClr>
                <a:schemeClr val="dk1"/>
              </a:buClr>
              <a:buSzPts val="1800"/>
              <a:buFont typeface="Arial"/>
              <a:buChar char="●"/>
            </a:pPr>
            <a:r>
              <a:rPr b="0" i="0" lang="en" sz="1600" u="none" cap="none" strike="noStrike">
                <a:solidFill>
                  <a:schemeClr val="dk1"/>
                </a:solidFill>
                <a:highlight>
                  <a:srgbClr val="FFFFFF"/>
                </a:highlight>
                <a:latin typeface="Arial"/>
                <a:ea typeface="Arial"/>
                <a:cs typeface="Arial"/>
                <a:sym typeface="Arial"/>
              </a:rPr>
              <a:t>- Linkedin Grant Writing Webinars </a:t>
            </a:r>
            <a:endParaRPr b="0" i="0" sz="1600" u="none" cap="none" strike="noStrike">
              <a:solidFill>
                <a:schemeClr val="dk1"/>
              </a:solidFill>
              <a:highlight>
                <a:srgbClr val="FFFFFF"/>
              </a:highlight>
              <a:latin typeface="Arial"/>
              <a:ea typeface="Arial"/>
              <a:cs typeface="Arial"/>
              <a:sym typeface="Arial"/>
            </a:endParaRPr>
          </a:p>
          <a:p>
            <a:pPr indent="-342900" lvl="0" marL="685800" marR="0" rtl="0" algn="l">
              <a:lnSpc>
                <a:spcPct val="115000"/>
              </a:lnSpc>
              <a:spcBef>
                <a:spcPts val="0"/>
              </a:spcBef>
              <a:spcAft>
                <a:spcPts val="0"/>
              </a:spcAft>
              <a:buClr>
                <a:schemeClr val="dk1"/>
              </a:buClr>
              <a:buSzPts val="1800"/>
              <a:buFont typeface="Arial"/>
              <a:buChar char="●"/>
            </a:pPr>
            <a:r>
              <a:rPr b="0" i="0" lang="en" sz="1600" u="sng" cap="none" strike="noStrike">
                <a:solidFill>
                  <a:srgbClr val="0563C1"/>
                </a:solidFill>
                <a:highlight>
                  <a:srgbClr val="FFFFFF"/>
                </a:highlight>
                <a:latin typeface="Arial"/>
                <a:ea typeface="Arial"/>
                <a:cs typeface="Arial"/>
                <a:sym typeface="Arial"/>
                <a:hlinkClick r:id="rId8">
                  <a:extLst>
                    <a:ext uri="{A12FA001-AC4F-418D-AE19-62706E023703}">
                      <ahyp:hlinkClr val="tx"/>
                    </a:ext>
                  </a:extLst>
                </a:hlinkClick>
              </a:rPr>
              <a:t>City of Cincinnati- OPDA(office of performance and data analytics)</a:t>
            </a:r>
            <a:r>
              <a:rPr b="0" i="0" lang="en" sz="1600" u="none" cap="none" strike="noStrike">
                <a:solidFill>
                  <a:schemeClr val="dk1"/>
                </a:solidFill>
                <a:highlight>
                  <a:srgbClr val="FFFFFF"/>
                </a:highlight>
                <a:latin typeface="Arial"/>
                <a:ea typeface="Arial"/>
                <a:cs typeface="Arial"/>
                <a:sym typeface="Arial"/>
              </a:rPr>
              <a:t> - </a:t>
            </a:r>
            <a:r>
              <a:rPr b="0" i="0" lang="en" sz="1600" u="sng" cap="none" strike="noStrike">
                <a:solidFill>
                  <a:schemeClr val="dk1"/>
                </a:solidFill>
                <a:highlight>
                  <a:srgbClr val="FFFFFF"/>
                </a:highlight>
                <a:latin typeface="Arial"/>
                <a:ea typeface="Arial"/>
                <a:cs typeface="Arial"/>
                <a:sym typeface="Arial"/>
              </a:rPr>
              <a:t>Free </a:t>
            </a:r>
            <a:r>
              <a:rPr b="0" i="0" lang="en" sz="1600" u="none" cap="none" strike="noStrike">
                <a:solidFill>
                  <a:schemeClr val="dk1"/>
                </a:solidFill>
                <a:highlight>
                  <a:srgbClr val="FFFFFF"/>
                </a:highlight>
                <a:latin typeface="Arial"/>
                <a:ea typeface="Arial"/>
                <a:cs typeface="Arial"/>
                <a:sym typeface="Arial"/>
              </a:rPr>
              <a:t>for public, Cincy Insights is also a good tool via ODPA.  </a:t>
            </a:r>
            <a:endParaRPr b="0" i="0" sz="1600" u="none" cap="none" strike="noStrike">
              <a:solidFill>
                <a:schemeClr val="dk1"/>
              </a:solidFill>
              <a:highlight>
                <a:srgbClr val="FFFFFF"/>
              </a:highlight>
              <a:latin typeface="Arial"/>
              <a:ea typeface="Arial"/>
              <a:cs typeface="Arial"/>
              <a:sym typeface="Arial"/>
            </a:endParaRPr>
          </a:p>
          <a:p>
            <a:pPr indent="-342900" lvl="0" marL="685800" marR="0" rtl="0" algn="l">
              <a:lnSpc>
                <a:spcPct val="115000"/>
              </a:lnSpc>
              <a:spcBef>
                <a:spcPts val="0"/>
              </a:spcBef>
              <a:spcAft>
                <a:spcPts val="0"/>
              </a:spcAft>
              <a:buClr>
                <a:schemeClr val="dk1"/>
              </a:buClr>
              <a:buSzPts val="1800"/>
              <a:buFont typeface="Arial"/>
              <a:buChar char="●"/>
            </a:pPr>
            <a:r>
              <a:rPr b="0" i="0" lang="en" sz="1600" u="sng" cap="none" strike="noStrike">
                <a:solidFill>
                  <a:srgbClr val="0563C1"/>
                </a:solidFill>
                <a:highlight>
                  <a:srgbClr val="FFFFFF"/>
                </a:highlight>
                <a:latin typeface="Arial"/>
                <a:ea typeface="Arial"/>
                <a:cs typeface="Arial"/>
                <a:sym typeface="Arial"/>
                <a:hlinkClick r:id="rId9">
                  <a:extLst>
                    <a:ext uri="{A12FA001-AC4F-418D-AE19-62706E023703}">
                      <ahyp:hlinkClr val="tx"/>
                    </a:ext>
                  </a:extLst>
                </a:hlinkClick>
              </a:rPr>
              <a:t>University of Cincinnati Grant Writing Resources</a:t>
            </a:r>
            <a:r>
              <a:rPr b="0" i="0" lang="en" sz="1600" u="none" cap="none" strike="noStrike">
                <a:solidFill>
                  <a:schemeClr val="dk1"/>
                </a:solidFill>
                <a:highlight>
                  <a:srgbClr val="FFFFFF"/>
                </a:highlight>
                <a:latin typeface="Arial"/>
                <a:ea typeface="Arial"/>
                <a:cs typeface="Arial"/>
                <a:sym typeface="Arial"/>
              </a:rPr>
              <a:t>- Ebooks, Web Resources  </a:t>
            </a:r>
            <a:endParaRPr b="0" i="0" sz="1600" u="none" cap="none" strike="noStrike">
              <a:solidFill>
                <a:schemeClr val="dk1"/>
              </a:solidFill>
              <a:highlight>
                <a:srgbClr val="FFFFFF"/>
              </a:highlight>
              <a:latin typeface="Arial"/>
              <a:ea typeface="Arial"/>
              <a:cs typeface="Arial"/>
              <a:sym typeface="Arial"/>
            </a:endParaRPr>
          </a:p>
          <a:p>
            <a:pPr indent="-342900" lvl="0" marL="685800" marR="0" rtl="0" algn="l">
              <a:lnSpc>
                <a:spcPct val="115000"/>
              </a:lnSpc>
              <a:spcBef>
                <a:spcPts val="0"/>
              </a:spcBef>
              <a:spcAft>
                <a:spcPts val="0"/>
              </a:spcAft>
              <a:buClr>
                <a:schemeClr val="dk1"/>
              </a:buClr>
              <a:buSzPts val="1800"/>
              <a:buFont typeface="Arial"/>
              <a:buChar char="●"/>
            </a:pPr>
            <a:r>
              <a:rPr b="0" i="0" lang="en" sz="1600" u="sng" cap="none" strike="noStrike">
                <a:solidFill>
                  <a:srgbClr val="0563C1"/>
                </a:solidFill>
                <a:highlight>
                  <a:srgbClr val="FFFFFF"/>
                </a:highlight>
                <a:latin typeface="Arial"/>
                <a:ea typeface="Arial"/>
                <a:cs typeface="Arial"/>
                <a:sym typeface="Arial"/>
                <a:hlinkClick r:id="rId10">
                  <a:extLst>
                    <a:ext uri="{A12FA001-AC4F-418D-AE19-62706E023703}">
                      <ahyp:hlinkClr val="tx"/>
                    </a:ext>
                  </a:extLst>
                </a:hlinkClick>
              </a:rPr>
              <a:t>Grants Plus Resources:</a:t>
            </a:r>
            <a:r>
              <a:rPr b="0" i="0" lang="en" sz="1600" u="none" cap="none" strike="noStrike">
                <a:solidFill>
                  <a:schemeClr val="dk1"/>
                </a:solidFill>
                <a:highlight>
                  <a:srgbClr val="FFFFFF"/>
                </a:highlight>
                <a:latin typeface="Arial"/>
                <a:ea typeface="Arial"/>
                <a:cs typeface="Arial"/>
                <a:sym typeface="Arial"/>
              </a:rPr>
              <a:t> They also offer services for non-profits, webinars, articles, etc.   </a:t>
            </a:r>
            <a:endParaRPr b="0" i="0" sz="1600" u="none" cap="none" strike="noStrike">
              <a:solidFill>
                <a:schemeClr val="dk1"/>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31" name="Google Shape;231;g28128dbfe3b_0_599"/>
          <p:cNvSpPr txBox="1"/>
          <p:nvPr/>
        </p:nvSpPr>
        <p:spPr>
          <a:xfrm>
            <a:off x="-1592450" y="3527225"/>
            <a:ext cx="8572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9"/>
          <p:cNvSpPr txBox="1"/>
          <p:nvPr/>
        </p:nvSpPr>
        <p:spPr>
          <a:xfrm>
            <a:off x="433677" y="2778072"/>
            <a:ext cx="8262269" cy="3031627"/>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en" sz="3600" u="none" cap="none" strike="noStrike">
                <a:solidFill>
                  <a:srgbClr val="000000"/>
                </a:solidFill>
                <a:latin typeface="Arial Black"/>
                <a:ea typeface="Arial Black"/>
                <a:cs typeface="Arial Black"/>
                <a:sym typeface="Arial Black"/>
              </a:rPr>
              <a:t>QUESTIONS?</a:t>
            </a:r>
            <a:endParaRPr b="0" i="0" sz="3600" u="none" cap="none" strike="noStrike">
              <a:solidFill>
                <a:srgbClr val="000000"/>
              </a:solidFill>
              <a:latin typeface="Arial Black"/>
              <a:ea typeface="Arial Black"/>
              <a:cs typeface="Arial Black"/>
              <a:sym typeface="Arial Black"/>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Black"/>
              <a:ea typeface="Arial Black"/>
              <a:cs typeface="Arial Black"/>
              <a:sym typeface="Arial Black"/>
            </a:endParaRPr>
          </a:p>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FF0000"/>
                </a:solidFill>
                <a:latin typeface="Arial"/>
                <a:ea typeface="Arial"/>
                <a:cs typeface="Arial"/>
                <a:sym typeface="Arial"/>
              </a:rPr>
              <a:t>Please note it is required to meet with Safe and Clean Grant Coordinator to be eligible for funding.</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To learn more about Safe and Clean Funding please visit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 sz="2400" u="sng" cap="none" strike="noStrike">
                <a:solidFill>
                  <a:srgbClr val="000000"/>
                </a:solidFill>
                <a:latin typeface="Arial"/>
                <a:ea typeface="Arial"/>
                <a:cs typeface="Arial"/>
                <a:sym typeface="Arial"/>
                <a:hlinkClick r:id="rId3">
                  <a:extLst>
                    <a:ext uri="{A12FA001-AC4F-418D-AE19-62706E023703}">
                      <ahyp:hlinkClr val="tx"/>
                    </a:ext>
                  </a:extLst>
                </a:hlinkClick>
              </a:rPr>
              <a:t>our website</a:t>
            </a:r>
            <a:r>
              <a:rPr b="0" i="0" lang="en" sz="2400" u="none" cap="none" strike="noStrike">
                <a:solidFill>
                  <a:srgbClr val="000000"/>
                </a:solidFill>
                <a:latin typeface="Arial"/>
                <a:ea typeface="Arial"/>
                <a:cs typeface="Arial"/>
                <a:sym typeface="Arial"/>
              </a:rPr>
              <a:t> here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Ty Wesselkamper</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Safe and Clean Grant Coordinator</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 sz="2400" u="sng" cap="none" strike="noStrike">
                <a:solidFill>
                  <a:schemeClr val="hlink"/>
                </a:solidFill>
                <a:latin typeface="Arial"/>
                <a:ea typeface="Arial"/>
                <a:cs typeface="Arial"/>
                <a:sym typeface="Arial"/>
                <a:hlinkClick r:id="rId4"/>
              </a:rPr>
              <a:t>ty@keepcincinnatibeautiful.org</a:t>
            </a:r>
            <a:endParaRPr b="0" i="0" sz="2400" u="none" cap="none" strike="noStrike">
              <a:solidFill>
                <a:schemeClr val="hlink"/>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2400" u="sng" cap="none" strike="noStrike">
              <a:solidFill>
                <a:schemeClr val="hlink"/>
              </a:solidFill>
              <a:latin typeface="Arial"/>
              <a:ea typeface="Arial"/>
              <a:cs typeface="Arial"/>
              <a:sym typeface="Arial"/>
            </a:endParaRPr>
          </a:p>
        </p:txBody>
      </p:sp>
      <p:pic>
        <p:nvPicPr>
          <p:cNvPr descr="14251iFE4CCF77A42BE57E" id="237" name="Google Shape;237;p19"/>
          <p:cNvPicPr preferRelativeResize="0"/>
          <p:nvPr/>
        </p:nvPicPr>
        <p:blipFill rotWithShape="1">
          <a:blip r:embed="rId5">
            <a:alphaModFix/>
          </a:blip>
          <a:srcRect b="0" l="0" r="0" t="0"/>
          <a:stretch/>
        </p:blipFill>
        <p:spPr>
          <a:xfrm rot="665328">
            <a:off x="7745691" y="5126125"/>
            <a:ext cx="1380301" cy="138032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5"/>
          <p:cNvSpPr txBox="1"/>
          <p:nvPr>
            <p:ph idx="2" type="body"/>
          </p:nvPr>
        </p:nvSpPr>
        <p:spPr>
          <a:xfrm>
            <a:off x="1278300" y="1882475"/>
            <a:ext cx="6587400" cy="598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560"/>
              </a:spcBef>
              <a:spcAft>
                <a:spcPts val="0"/>
              </a:spcAft>
              <a:buSzPts val="2800"/>
              <a:buNone/>
            </a:pPr>
            <a:r>
              <a:rPr b="1" lang="en" sz="2600">
                <a:solidFill>
                  <a:schemeClr val="dk1"/>
                </a:solidFill>
              </a:rPr>
              <a:t>Priority Focuses for January 2025 Cycle:</a:t>
            </a:r>
            <a:endParaRPr sz="2600">
              <a:solidFill>
                <a:schemeClr val="dk1"/>
              </a:solidFill>
            </a:endParaRPr>
          </a:p>
        </p:txBody>
      </p:sp>
      <p:sp>
        <p:nvSpPr>
          <p:cNvPr id="77" name="Google Shape;77;p5"/>
          <p:cNvSpPr txBox="1"/>
          <p:nvPr>
            <p:ph idx="3" type="body"/>
          </p:nvPr>
        </p:nvSpPr>
        <p:spPr>
          <a:xfrm>
            <a:off x="170400" y="2729875"/>
            <a:ext cx="8803200" cy="41988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None/>
            </a:pPr>
            <a:r>
              <a:rPr b="0" lang="en" sz="2700">
                <a:solidFill>
                  <a:schemeClr val="dk1"/>
                </a:solidFill>
              </a:rPr>
              <a:t> </a:t>
            </a:r>
            <a:r>
              <a:rPr b="0" lang="en" sz="2700">
                <a:solidFill>
                  <a:srgbClr val="0E101A"/>
                </a:solidFill>
              </a:rPr>
              <a:t>Safe and Clean funding is intended for projects based on crime prevention through environmental design where improved beautification enhances community ownership and reduces violence. </a:t>
            </a:r>
            <a:endParaRPr b="0" sz="2700">
              <a:solidFill>
                <a:srgbClr val="0E101A"/>
              </a:solidFill>
            </a:endParaRPr>
          </a:p>
          <a:p>
            <a:pPr indent="0" lvl="0" marL="0" rtl="0" algn="ctr">
              <a:lnSpc>
                <a:spcPct val="115000"/>
              </a:lnSpc>
              <a:spcBef>
                <a:spcPts val="0"/>
              </a:spcBef>
              <a:spcAft>
                <a:spcPts val="0"/>
              </a:spcAft>
              <a:buClr>
                <a:schemeClr val="dk1"/>
              </a:buClr>
              <a:buSzPts val="1100"/>
              <a:buFont typeface="Arial"/>
              <a:buNone/>
            </a:pPr>
            <a:r>
              <a:t/>
            </a:r>
            <a:endParaRPr b="0" sz="2700">
              <a:solidFill>
                <a:srgbClr val="0E101A"/>
              </a:solidFill>
            </a:endParaRPr>
          </a:p>
          <a:p>
            <a:pPr indent="0" lvl="0" marL="0" rtl="0" algn="ctr">
              <a:lnSpc>
                <a:spcPct val="115000"/>
              </a:lnSpc>
              <a:spcBef>
                <a:spcPts val="0"/>
              </a:spcBef>
              <a:spcAft>
                <a:spcPts val="0"/>
              </a:spcAft>
              <a:buClr>
                <a:schemeClr val="dk1"/>
              </a:buClr>
              <a:buSzPts val="1100"/>
              <a:buFont typeface="Arial"/>
              <a:buNone/>
            </a:pPr>
            <a:r>
              <a:rPr b="0" lang="en" sz="2700">
                <a:solidFill>
                  <a:srgbClr val="0E101A"/>
                </a:solidFill>
              </a:rPr>
              <a:t>This funding is open for organizations prioritizing</a:t>
            </a:r>
            <a:r>
              <a:rPr b="0" lang="en" sz="2700" u="sng">
                <a:solidFill>
                  <a:srgbClr val="0E101A"/>
                </a:solidFill>
              </a:rPr>
              <a:t> youth-led initiatives</a:t>
            </a:r>
            <a:r>
              <a:rPr b="0" lang="en" sz="2700">
                <a:solidFill>
                  <a:srgbClr val="0E101A"/>
                </a:solidFill>
              </a:rPr>
              <a:t> to promote </a:t>
            </a:r>
            <a:r>
              <a:rPr b="0" lang="en" sz="2700" u="sng">
                <a:solidFill>
                  <a:srgbClr val="0E101A"/>
                </a:solidFill>
              </a:rPr>
              <a:t>positive physical </a:t>
            </a:r>
            <a:r>
              <a:rPr b="0" lang="en" sz="2700">
                <a:solidFill>
                  <a:srgbClr val="0E101A"/>
                </a:solidFill>
              </a:rPr>
              <a:t>changes in neighborhoods.</a:t>
            </a:r>
            <a:endParaRPr b="0" sz="3400">
              <a:solidFill>
                <a:srgbClr val="0E101A"/>
              </a:solidFill>
            </a:endParaRPr>
          </a:p>
          <a:p>
            <a:pPr indent="-228600" lvl="0" marL="457200" marR="0" rtl="0" algn="ctr">
              <a:lnSpc>
                <a:spcPct val="100000"/>
              </a:lnSpc>
              <a:spcBef>
                <a:spcPts val="560"/>
              </a:spcBef>
              <a:spcAft>
                <a:spcPts val="0"/>
              </a:spcAft>
              <a:buClr>
                <a:srgbClr val="1586D2"/>
              </a:buClr>
              <a:buSzPts val="2800"/>
              <a:buFont typeface="Arial"/>
              <a:buNone/>
            </a:pPr>
            <a:r>
              <a:t/>
            </a:r>
            <a:endParaRPr sz="2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g31c5a138e50_0_0"/>
          <p:cNvSpPr txBox="1"/>
          <p:nvPr>
            <p:ph idx="2" type="body"/>
          </p:nvPr>
        </p:nvSpPr>
        <p:spPr>
          <a:xfrm>
            <a:off x="1272150" y="1882475"/>
            <a:ext cx="6599700" cy="486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560"/>
              </a:spcBef>
              <a:spcAft>
                <a:spcPts val="0"/>
              </a:spcAft>
              <a:buSzPts val="2800"/>
              <a:buNone/>
            </a:pPr>
            <a:r>
              <a:rPr b="1" lang="en" sz="2600">
                <a:solidFill>
                  <a:schemeClr val="dk1"/>
                </a:solidFill>
              </a:rPr>
              <a:t>Priority Focuses for January 2025 cycle:</a:t>
            </a:r>
            <a:endParaRPr sz="2600">
              <a:solidFill>
                <a:schemeClr val="dk1"/>
              </a:solidFill>
            </a:endParaRPr>
          </a:p>
        </p:txBody>
      </p:sp>
      <p:sp>
        <p:nvSpPr>
          <p:cNvPr id="83" name="Google Shape;83;g31c5a138e50_0_0"/>
          <p:cNvSpPr txBox="1"/>
          <p:nvPr>
            <p:ph idx="3" type="body"/>
          </p:nvPr>
        </p:nvSpPr>
        <p:spPr>
          <a:xfrm>
            <a:off x="441000" y="2450414"/>
            <a:ext cx="8262000" cy="4198800"/>
          </a:xfrm>
          <a:prstGeom prst="rect">
            <a:avLst/>
          </a:prstGeom>
          <a:noFill/>
          <a:ln>
            <a:noFill/>
          </a:ln>
        </p:spPr>
        <p:txBody>
          <a:bodyPr anchorCtr="0" anchor="t" bIns="45700" lIns="91425" spcFirstLastPara="1" rIns="91425" wrap="square" tIns="45700">
            <a:noAutofit/>
          </a:bodyPr>
          <a:lstStyle/>
          <a:p>
            <a:pPr indent="-292100" lvl="0" marL="336550" rtl="0" algn="l">
              <a:lnSpc>
                <a:spcPct val="100000"/>
              </a:lnSpc>
              <a:spcBef>
                <a:spcPts val="560"/>
              </a:spcBef>
              <a:spcAft>
                <a:spcPts val="0"/>
              </a:spcAft>
              <a:buSzPts val="2900"/>
              <a:buChar char="•"/>
            </a:pPr>
            <a:r>
              <a:rPr b="0" lang="en" sz="1900">
                <a:solidFill>
                  <a:srgbClr val="0E101A"/>
                </a:solidFill>
              </a:rPr>
              <a:t>Engage Youth Leaders: Projects should be led by or actively involve young people who are passionate about improving their neighborhoods. </a:t>
            </a:r>
            <a:endParaRPr b="0" sz="1900">
              <a:solidFill>
                <a:srgbClr val="0E101A"/>
              </a:solidFill>
            </a:endParaRPr>
          </a:p>
          <a:p>
            <a:pPr indent="-412750" lvl="0" marL="457200" marR="0" rtl="0" algn="l">
              <a:lnSpc>
                <a:spcPct val="100000"/>
              </a:lnSpc>
              <a:spcBef>
                <a:spcPts val="560"/>
              </a:spcBef>
              <a:spcAft>
                <a:spcPts val="0"/>
              </a:spcAft>
              <a:buClr>
                <a:srgbClr val="1586D2"/>
              </a:buClr>
              <a:buSzPts val="2900"/>
              <a:buFont typeface="Arial"/>
              <a:buChar char="•"/>
            </a:pPr>
            <a:r>
              <a:rPr b="0" lang="en" sz="1900">
                <a:solidFill>
                  <a:srgbClr val="0E101A"/>
                </a:solidFill>
              </a:rPr>
              <a:t>Promote Physical Changes: Focus on transforming the physical environment, whether it's through litter pick-up, renovations to shared spaces, or creative enhancements to buildings in their area. </a:t>
            </a:r>
            <a:endParaRPr b="0" sz="1900">
              <a:solidFill>
                <a:srgbClr val="0E101A"/>
              </a:solidFill>
            </a:endParaRPr>
          </a:p>
          <a:p>
            <a:pPr indent="-412750" lvl="0" marL="457200" marR="0" rtl="0" algn="l">
              <a:lnSpc>
                <a:spcPct val="100000"/>
              </a:lnSpc>
              <a:spcBef>
                <a:spcPts val="560"/>
              </a:spcBef>
              <a:spcAft>
                <a:spcPts val="0"/>
              </a:spcAft>
              <a:buClr>
                <a:srgbClr val="1586D2"/>
              </a:buClr>
              <a:buSzPts val="2900"/>
              <a:buFont typeface="Arial"/>
              <a:buChar char="•"/>
            </a:pPr>
            <a:r>
              <a:rPr b="0" lang="en" sz="1900">
                <a:solidFill>
                  <a:srgbClr val="0E101A"/>
                </a:solidFill>
              </a:rPr>
              <a:t>Implement Crime Prevention Principles: Utilize Crime Prevention Through Environmental Design (CPTED) strategies to reduce crime and increase community safety. </a:t>
            </a:r>
            <a:endParaRPr b="0" sz="1900">
              <a:solidFill>
                <a:srgbClr val="0E101A"/>
              </a:solidFill>
            </a:endParaRPr>
          </a:p>
          <a:p>
            <a:pPr indent="-412750" lvl="0" marL="457200" marR="0" rtl="0" algn="l">
              <a:lnSpc>
                <a:spcPct val="100000"/>
              </a:lnSpc>
              <a:spcBef>
                <a:spcPts val="560"/>
              </a:spcBef>
              <a:spcAft>
                <a:spcPts val="0"/>
              </a:spcAft>
              <a:buClr>
                <a:srgbClr val="1586D2"/>
              </a:buClr>
              <a:buSzPts val="2900"/>
              <a:buFont typeface="Arial"/>
              <a:buChar char="•"/>
            </a:pPr>
            <a:r>
              <a:rPr b="0" lang="en" sz="1900">
                <a:solidFill>
                  <a:srgbClr val="0E101A"/>
                </a:solidFill>
              </a:rPr>
              <a:t>Enhance Community Ownership: Initiatives should aim to beautify public spaces, fostering a sense of pride and ownership among residents. </a:t>
            </a:r>
            <a:endParaRPr b="0" sz="1900">
              <a:solidFill>
                <a:srgbClr val="0E101A"/>
              </a:solidFill>
            </a:endParaRPr>
          </a:p>
          <a:p>
            <a:pPr indent="-228600" lvl="0" marL="457200" marR="0" rtl="0" algn="l">
              <a:lnSpc>
                <a:spcPct val="100000"/>
              </a:lnSpc>
              <a:spcBef>
                <a:spcPts val="560"/>
              </a:spcBef>
              <a:spcAft>
                <a:spcPts val="0"/>
              </a:spcAft>
              <a:buClr>
                <a:srgbClr val="1586D2"/>
              </a:buClr>
              <a:buSzPts val="2800"/>
              <a:buFont typeface="Arial"/>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3"/>
          <p:cNvSpPr txBox="1"/>
          <p:nvPr/>
        </p:nvSpPr>
        <p:spPr>
          <a:xfrm>
            <a:off x="276025" y="1843125"/>
            <a:ext cx="4757100" cy="4863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 sz="1800" u="none" cap="none" strike="noStrike">
                <a:solidFill>
                  <a:schemeClr val="dk1"/>
                </a:solidFill>
              </a:rPr>
              <a:t>The goals of the Safe and Clean Fund are:</a:t>
            </a:r>
            <a:endParaRPr b="1" i="0" sz="1800" u="none" cap="none" strike="noStrike">
              <a:solidFill>
                <a:srgbClr val="000000"/>
              </a:solidFill>
            </a:endParaRPr>
          </a:p>
          <a:p>
            <a:pPr indent="0" lvl="0" marL="0" marR="0" rtl="0" algn="l">
              <a:lnSpc>
                <a:spcPct val="100000"/>
              </a:lnSpc>
              <a:spcBef>
                <a:spcPts val="0"/>
              </a:spcBef>
              <a:spcAft>
                <a:spcPts val="0"/>
              </a:spcAft>
              <a:buClr>
                <a:srgbClr val="000000"/>
              </a:buClr>
              <a:buSzPts val="1600"/>
              <a:buFont typeface="Arial"/>
              <a:buNone/>
            </a:pPr>
            <a:r>
              <a:t/>
            </a:r>
            <a:endParaRPr b="0" i="0" sz="1700" u="none" cap="none" strike="noStrike">
              <a:solidFill>
                <a:schemeClr val="dk1"/>
              </a:solidFill>
              <a:latin typeface="Arial"/>
              <a:ea typeface="Arial"/>
              <a:cs typeface="Arial"/>
              <a:sym typeface="Arial"/>
            </a:endParaRPr>
          </a:p>
          <a:p>
            <a:pPr indent="-279400" lvl="0" marL="285750" marR="0" rtl="0" algn="l">
              <a:lnSpc>
                <a:spcPct val="100000"/>
              </a:lnSpc>
              <a:spcBef>
                <a:spcPts val="0"/>
              </a:spcBef>
              <a:spcAft>
                <a:spcPts val="0"/>
              </a:spcAft>
              <a:buClr>
                <a:srgbClr val="000000"/>
              </a:buClr>
              <a:buSzPts val="1700"/>
              <a:buFont typeface="Noto Sans Symbols"/>
              <a:buChar char="●"/>
            </a:pPr>
            <a:r>
              <a:rPr b="0" i="0" lang="en" sz="1700" u="none" cap="none" strike="noStrike">
                <a:solidFill>
                  <a:schemeClr val="dk1"/>
                </a:solidFill>
                <a:latin typeface="Arial"/>
                <a:ea typeface="Arial"/>
                <a:cs typeface="Arial"/>
                <a:sym typeface="Arial"/>
              </a:rPr>
              <a:t>To support and encourage </a:t>
            </a:r>
            <a:r>
              <a:rPr b="0" i="0" lang="en" sz="1700" u="sng" cap="none" strike="noStrike">
                <a:solidFill>
                  <a:schemeClr val="dk1"/>
                </a:solidFill>
                <a:latin typeface="Arial"/>
                <a:ea typeface="Arial"/>
                <a:cs typeface="Arial"/>
                <a:sym typeface="Arial"/>
              </a:rPr>
              <a:t>youth-led</a:t>
            </a:r>
            <a:r>
              <a:rPr b="0" i="0" lang="en" sz="1700" u="none" cap="none" strike="noStrike">
                <a:solidFill>
                  <a:schemeClr val="dk1"/>
                </a:solidFill>
                <a:latin typeface="Arial"/>
                <a:ea typeface="Arial"/>
                <a:cs typeface="Arial"/>
                <a:sym typeface="Arial"/>
              </a:rPr>
              <a:t>, community-based, and community-initiated projects(</a:t>
            </a:r>
            <a:r>
              <a:rPr b="0" i="0" lang="en" sz="1700" u="sng" cap="none" strike="noStrike">
                <a:solidFill>
                  <a:schemeClr val="dk1"/>
                </a:solidFill>
                <a:latin typeface="Arial"/>
                <a:ea typeface="Arial"/>
                <a:cs typeface="Arial"/>
                <a:sym typeface="Arial"/>
              </a:rPr>
              <a:t>collaboration </a:t>
            </a:r>
            <a:r>
              <a:rPr b="0" i="0" lang="en" sz="1700" u="none" cap="none" strike="noStrike">
                <a:solidFill>
                  <a:schemeClr val="dk1"/>
                </a:solidFill>
                <a:latin typeface="Arial"/>
                <a:ea typeface="Arial"/>
                <a:cs typeface="Arial"/>
                <a:sym typeface="Arial"/>
              </a:rPr>
              <a:t>with other communities/organizations strongly encouraged)</a:t>
            </a:r>
            <a:endParaRPr b="0" i="0" sz="17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rgbClr val="000000"/>
              </a:buClr>
              <a:buSzPts val="1800"/>
              <a:buFont typeface="Noto Sans Symbols"/>
              <a:buNone/>
            </a:pPr>
            <a:r>
              <a:t/>
            </a:r>
            <a:endParaRPr b="0" i="0" sz="1700" u="none" cap="none" strike="noStrike">
              <a:solidFill>
                <a:schemeClr val="dk1"/>
              </a:solidFill>
              <a:latin typeface="Arial"/>
              <a:ea typeface="Arial"/>
              <a:cs typeface="Arial"/>
              <a:sym typeface="Arial"/>
            </a:endParaRPr>
          </a:p>
          <a:p>
            <a:pPr indent="-279400" lvl="0" marL="285750" marR="0" rtl="0" algn="l">
              <a:lnSpc>
                <a:spcPct val="100000"/>
              </a:lnSpc>
              <a:spcBef>
                <a:spcPts val="0"/>
              </a:spcBef>
              <a:spcAft>
                <a:spcPts val="0"/>
              </a:spcAft>
              <a:buClr>
                <a:srgbClr val="000000"/>
              </a:buClr>
              <a:buSzPts val="1700"/>
              <a:buFont typeface="Noto Sans Symbols"/>
              <a:buChar char="●"/>
            </a:pPr>
            <a:r>
              <a:rPr b="0" i="0" lang="en" sz="1700" u="none" cap="none" strike="noStrike">
                <a:solidFill>
                  <a:schemeClr val="dk1"/>
                </a:solidFill>
                <a:latin typeface="Arial"/>
                <a:ea typeface="Arial"/>
                <a:cs typeface="Arial"/>
                <a:sym typeface="Arial"/>
              </a:rPr>
              <a:t>To support projects that harness the power of young people to create lasting, positive </a:t>
            </a:r>
            <a:r>
              <a:rPr lang="en" sz="1700" u="sng">
                <a:solidFill>
                  <a:schemeClr val="dk1"/>
                </a:solidFill>
              </a:rPr>
              <a:t>physical</a:t>
            </a:r>
            <a:r>
              <a:rPr lang="en" sz="1700" u="sng">
                <a:solidFill>
                  <a:schemeClr val="dk1"/>
                </a:solidFill>
              </a:rPr>
              <a:t> </a:t>
            </a:r>
            <a:r>
              <a:rPr b="0" i="0" lang="en" sz="1700" u="none" cap="none" strike="noStrike">
                <a:solidFill>
                  <a:schemeClr val="dk1"/>
                </a:solidFill>
                <a:latin typeface="Arial"/>
                <a:ea typeface="Arial"/>
                <a:cs typeface="Arial"/>
                <a:sym typeface="Arial"/>
              </a:rPr>
              <a:t>changes in their communities.  </a:t>
            </a:r>
            <a:endParaRPr b="0" i="0" sz="17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rgbClr val="000000"/>
              </a:buClr>
              <a:buSzPts val="1800"/>
              <a:buFont typeface="Noto Sans Symbols"/>
              <a:buNone/>
            </a:pPr>
            <a:r>
              <a:t/>
            </a:r>
            <a:endParaRPr b="0" i="0" sz="1700" u="none" cap="none" strike="noStrike">
              <a:solidFill>
                <a:schemeClr val="dk1"/>
              </a:solidFill>
              <a:latin typeface="Arial"/>
              <a:ea typeface="Arial"/>
              <a:cs typeface="Arial"/>
              <a:sym typeface="Arial"/>
            </a:endParaRPr>
          </a:p>
          <a:p>
            <a:pPr indent="-273050" lvl="0" marL="285750" marR="0" rtl="0" algn="l">
              <a:lnSpc>
                <a:spcPct val="100000"/>
              </a:lnSpc>
              <a:spcBef>
                <a:spcPts val="0"/>
              </a:spcBef>
              <a:spcAft>
                <a:spcPts val="0"/>
              </a:spcAft>
              <a:buClr>
                <a:srgbClr val="000000"/>
              </a:buClr>
              <a:buSzPts val="1600"/>
              <a:buFont typeface="Noto Sans Symbols"/>
              <a:buChar char="●"/>
            </a:pPr>
            <a:r>
              <a:rPr b="0" i="0" lang="en" sz="1700" u="none" cap="none" strike="noStrike">
                <a:solidFill>
                  <a:schemeClr val="dk1"/>
                </a:solidFill>
                <a:latin typeface="Arial"/>
                <a:ea typeface="Arial"/>
                <a:cs typeface="Arial"/>
                <a:sym typeface="Arial"/>
              </a:rPr>
              <a:t>To provide financial support for one-time costs </a:t>
            </a:r>
            <a:r>
              <a:rPr b="1" i="0" lang="en" sz="1700" u="none" cap="none" strike="noStrike">
                <a:solidFill>
                  <a:schemeClr val="dk1"/>
                </a:solidFill>
                <a:latin typeface="Arial"/>
                <a:ea typeface="Arial"/>
                <a:cs typeface="Arial"/>
                <a:sym typeface="Arial"/>
              </a:rPr>
              <a:t>(not ongoing operating expenses)</a:t>
            </a:r>
            <a:r>
              <a:rPr b="0" i="0" lang="en" sz="1700" u="none" cap="none" strike="noStrike">
                <a:solidFill>
                  <a:schemeClr val="dk1"/>
                </a:solidFill>
                <a:latin typeface="Arial"/>
                <a:ea typeface="Arial"/>
                <a:cs typeface="Arial"/>
                <a:sym typeface="Arial"/>
              </a:rPr>
              <a:t> for neighborhood-led initiatives to improve the quality of life within the City’s neighborhoods.</a:t>
            </a:r>
            <a:r>
              <a:rPr b="0" i="0" lang="en" sz="1600" u="none" cap="none" strike="noStrike">
                <a:solidFill>
                  <a:schemeClr val="dk1"/>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pic>
        <p:nvPicPr>
          <p:cNvPr descr="A person pushing a wheelbarrow&#10;&#10;Description automatically generated" id="89" name="Google Shape;89;p3"/>
          <p:cNvPicPr preferRelativeResize="0"/>
          <p:nvPr/>
        </p:nvPicPr>
        <p:blipFill rotWithShape="1">
          <a:blip r:embed="rId3">
            <a:alphaModFix/>
          </a:blip>
          <a:srcRect b="4895" l="16278" r="-930" t="16084"/>
          <a:stretch/>
        </p:blipFill>
        <p:spPr>
          <a:xfrm>
            <a:off x="5291375" y="1843124"/>
            <a:ext cx="3345658" cy="4200432"/>
          </a:xfrm>
          <a:prstGeom prst="rect">
            <a:avLst/>
          </a:prstGeom>
          <a:noFill/>
          <a:ln>
            <a:noFill/>
          </a:ln>
        </p:spPr>
      </p:pic>
      <p:sp>
        <p:nvSpPr>
          <p:cNvPr id="90" name="Google Shape;90;p3"/>
          <p:cNvSpPr txBox="1"/>
          <p:nvPr/>
        </p:nvSpPr>
        <p:spPr>
          <a:xfrm>
            <a:off x="5297739" y="6050649"/>
            <a:ext cx="3347049"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Volunteers came together to help Mt. Airy C.U.R.E remove litter and invasive plants at Mt. Airy's business district.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4"/>
          <p:cNvPicPr preferRelativeResize="0"/>
          <p:nvPr/>
        </p:nvPicPr>
        <p:blipFill rotWithShape="1">
          <a:blip r:embed="rId3">
            <a:alphaModFix/>
          </a:blip>
          <a:srcRect b="0" l="1219" r="1219" t="0"/>
          <a:stretch/>
        </p:blipFill>
        <p:spPr>
          <a:xfrm>
            <a:off x="122100" y="1716500"/>
            <a:ext cx="5547177" cy="3792460"/>
          </a:xfrm>
          <a:prstGeom prst="rect">
            <a:avLst/>
          </a:prstGeom>
          <a:noFill/>
          <a:ln>
            <a:noFill/>
          </a:ln>
        </p:spPr>
      </p:pic>
      <p:sp>
        <p:nvSpPr>
          <p:cNvPr id="96" name="Google Shape;96;p4"/>
          <p:cNvSpPr txBox="1"/>
          <p:nvPr/>
        </p:nvSpPr>
        <p:spPr>
          <a:xfrm>
            <a:off x="5772911" y="1716500"/>
            <a:ext cx="3243600" cy="5110200"/>
          </a:xfrm>
          <a:prstGeom prst="rect">
            <a:avLst/>
          </a:prstGeom>
          <a:noFill/>
          <a:ln>
            <a:noFill/>
          </a:ln>
        </p:spPr>
        <p:txBody>
          <a:bodyPr anchorCtr="0" anchor="t" bIns="91425" lIns="91425" spcFirstLastPara="1" rIns="91425" wrap="square" tIns="91425">
            <a:spAutoFit/>
          </a:bodyPr>
          <a:lstStyle/>
          <a:p>
            <a:pPr indent="0" lvl="0" marL="139700" marR="0" rtl="0" algn="l">
              <a:lnSpc>
                <a:spcPct val="100000"/>
              </a:lnSpc>
              <a:spcBef>
                <a:spcPts val="0"/>
              </a:spcBef>
              <a:spcAft>
                <a:spcPts val="0"/>
              </a:spcAft>
              <a:buClr>
                <a:srgbClr val="000000"/>
              </a:buClr>
              <a:buSzPts val="1600"/>
              <a:buFont typeface="Arial"/>
              <a:buNone/>
            </a:pPr>
            <a:r>
              <a:rPr b="1" i="0" lang="en" sz="1600" u="none" cap="none" strike="noStrike">
                <a:solidFill>
                  <a:srgbClr val="000000"/>
                </a:solidFill>
              </a:rPr>
              <a:t>The Safe and Clean Neighborhood Fund was:</a:t>
            </a:r>
            <a:endParaRPr b="1" i="0" sz="1600" u="none" cap="none" strike="noStrike">
              <a:solidFill>
                <a:srgbClr val="000000"/>
              </a:solidFill>
            </a:endParaRPr>
          </a:p>
          <a:p>
            <a:pPr indent="0" lvl="0" marL="1397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298450" lvl="0" marL="425450" marR="0" rtl="0" algn="l">
              <a:lnSpc>
                <a:spcPct val="100000"/>
              </a:lnSpc>
              <a:spcBef>
                <a:spcPts val="0"/>
              </a:spcBef>
              <a:spcAft>
                <a:spcPts val="0"/>
              </a:spcAft>
              <a:buClr>
                <a:schemeClr val="dk1"/>
              </a:buClr>
              <a:buSzPts val="1600"/>
              <a:buFont typeface="Courier New"/>
              <a:buChar char="o"/>
            </a:pPr>
            <a:r>
              <a:rPr b="0" i="0" lang="en" sz="1600" u="none" cap="none" strike="noStrike">
                <a:solidFill>
                  <a:srgbClr val="000000"/>
                </a:solidFill>
                <a:latin typeface="Arial"/>
                <a:ea typeface="Arial"/>
                <a:cs typeface="Arial"/>
                <a:sym typeface="Arial"/>
              </a:rPr>
              <a:t>Established in 2003 by the City of Cincinnati</a:t>
            </a:r>
            <a:endParaRPr b="0" i="0" sz="1600" u="none" cap="none" strike="noStrike">
              <a:solidFill>
                <a:srgbClr val="000000"/>
              </a:solidFill>
              <a:latin typeface="Arial"/>
              <a:ea typeface="Arial"/>
              <a:cs typeface="Arial"/>
              <a:sym typeface="Arial"/>
            </a:endParaRPr>
          </a:p>
          <a:p>
            <a:pPr indent="-298450" lvl="0" marL="425450" marR="0" rtl="0" algn="l">
              <a:lnSpc>
                <a:spcPct val="100000"/>
              </a:lnSpc>
              <a:spcBef>
                <a:spcPts val="0"/>
              </a:spcBef>
              <a:spcAft>
                <a:spcPts val="0"/>
              </a:spcAft>
              <a:buClr>
                <a:schemeClr val="dk1"/>
              </a:buClr>
              <a:buSzPts val="1600"/>
              <a:buFont typeface="Courier New"/>
              <a:buChar char="o"/>
            </a:pPr>
            <a:r>
              <a:rPr b="0" i="0" lang="en" sz="1600" u="none" cap="none" strike="noStrike">
                <a:solidFill>
                  <a:srgbClr val="000000"/>
                </a:solidFill>
                <a:latin typeface="Arial"/>
                <a:ea typeface="Arial"/>
                <a:cs typeface="Arial"/>
                <a:sym typeface="Arial"/>
              </a:rPr>
              <a:t>Keep Cincinnati Beautiful has been grant administrator since 2007</a:t>
            </a:r>
            <a:endParaRPr b="0" i="0" sz="1600" u="none" cap="none" strike="noStrike">
              <a:solidFill>
                <a:srgbClr val="000000"/>
              </a:solidFill>
              <a:latin typeface="Arial"/>
              <a:ea typeface="Arial"/>
              <a:cs typeface="Arial"/>
              <a:sym typeface="Arial"/>
            </a:endParaRPr>
          </a:p>
          <a:p>
            <a:pPr indent="-298450" lvl="0" marL="425450" marR="0" rtl="0" algn="l">
              <a:lnSpc>
                <a:spcPct val="100000"/>
              </a:lnSpc>
              <a:spcBef>
                <a:spcPts val="0"/>
              </a:spcBef>
              <a:spcAft>
                <a:spcPts val="0"/>
              </a:spcAft>
              <a:buClr>
                <a:schemeClr val="dk1"/>
              </a:buClr>
              <a:buSzPts val="1600"/>
              <a:buFont typeface="Courier New"/>
              <a:buChar char="o"/>
            </a:pPr>
            <a:r>
              <a:rPr b="0" i="0" lang="en" sz="1600" u="none" cap="none" strike="noStrike">
                <a:solidFill>
                  <a:srgbClr val="000000"/>
                </a:solidFill>
                <a:latin typeface="Arial"/>
                <a:ea typeface="Arial"/>
                <a:cs typeface="Arial"/>
                <a:sym typeface="Arial"/>
              </a:rPr>
              <a:t>$500,000 to distribute in FY 2024-2025 </a:t>
            </a:r>
            <a:endParaRPr b="0" i="0" sz="1600" u="none" cap="none" strike="noStrike">
              <a:solidFill>
                <a:srgbClr val="000000"/>
              </a:solidFill>
              <a:latin typeface="Arial"/>
              <a:ea typeface="Arial"/>
              <a:cs typeface="Arial"/>
              <a:sym typeface="Arial"/>
            </a:endParaRPr>
          </a:p>
          <a:p>
            <a:pPr indent="-298450" lvl="0" marL="425450" marR="0" rtl="0" algn="l">
              <a:lnSpc>
                <a:spcPct val="100000"/>
              </a:lnSpc>
              <a:spcBef>
                <a:spcPts val="0"/>
              </a:spcBef>
              <a:spcAft>
                <a:spcPts val="0"/>
              </a:spcAft>
              <a:buClr>
                <a:schemeClr val="dk1"/>
              </a:buClr>
              <a:buSzPts val="1600"/>
              <a:buFont typeface="Courier New"/>
              <a:buChar char="o"/>
            </a:pPr>
            <a:r>
              <a:rPr b="0" i="0" lang="en" sz="1600" u="none" cap="none" strike="noStrike">
                <a:solidFill>
                  <a:srgbClr val="000000"/>
                </a:solidFill>
                <a:latin typeface="Arial"/>
                <a:ea typeface="Arial"/>
                <a:cs typeface="Arial"/>
                <a:sym typeface="Arial"/>
              </a:rPr>
              <a:t>3 Grant Cycles per year</a:t>
            </a:r>
            <a:endParaRPr b="0" i="0" sz="1600" u="none" cap="none" strike="noStrike">
              <a:solidFill>
                <a:srgbClr val="000000"/>
              </a:solidFill>
              <a:latin typeface="Arial"/>
              <a:ea typeface="Arial"/>
              <a:cs typeface="Arial"/>
              <a:sym typeface="Arial"/>
            </a:endParaRPr>
          </a:p>
          <a:p>
            <a:pPr indent="-298450" lvl="0" marL="425450" marR="0" rtl="0" algn="l">
              <a:lnSpc>
                <a:spcPct val="100000"/>
              </a:lnSpc>
              <a:spcBef>
                <a:spcPts val="0"/>
              </a:spcBef>
              <a:spcAft>
                <a:spcPts val="0"/>
              </a:spcAft>
              <a:buClr>
                <a:schemeClr val="dk1"/>
              </a:buClr>
              <a:buSzPts val="1600"/>
              <a:buFont typeface="Courier New"/>
              <a:buChar char="o"/>
            </a:pPr>
            <a:r>
              <a:rPr b="1" i="0" lang="en" sz="1600" u="none" cap="none" strike="noStrike">
                <a:solidFill>
                  <a:srgbClr val="000000"/>
                </a:solidFill>
                <a:latin typeface="Arial"/>
                <a:ea typeface="Arial"/>
                <a:cs typeface="Arial"/>
                <a:sym typeface="Arial"/>
              </a:rPr>
              <a:t>Deadlines are 2nd Friday of January, May and September each year</a:t>
            </a:r>
            <a:endParaRPr b="1" i="0" sz="1600" u="none" cap="none" strike="noStrike">
              <a:solidFill>
                <a:srgbClr val="000000"/>
              </a:solidFill>
              <a:latin typeface="Arial"/>
              <a:ea typeface="Arial"/>
              <a:cs typeface="Arial"/>
              <a:sym typeface="Arial"/>
            </a:endParaRPr>
          </a:p>
          <a:p>
            <a:pPr indent="-298450" lvl="0" marL="425450" marR="0" rtl="0" algn="l">
              <a:lnSpc>
                <a:spcPct val="100000"/>
              </a:lnSpc>
              <a:spcBef>
                <a:spcPts val="0"/>
              </a:spcBef>
              <a:spcAft>
                <a:spcPts val="0"/>
              </a:spcAft>
              <a:buClr>
                <a:srgbClr val="000000"/>
              </a:buClr>
              <a:buSzPts val="1600"/>
              <a:buFont typeface="Arial"/>
              <a:buChar char="o"/>
            </a:pPr>
            <a:r>
              <a:rPr b="0" i="0" lang="en" sz="1600" u="none" cap="none" strike="noStrike">
                <a:solidFill>
                  <a:srgbClr val="000000"/>
                </a:solidFill>
                <a:latin typeface="Arial"/>
                <a:ea typeface="Arial"/>
                <a:cs typeface="Arial"/>
                <a:sym typeface="Arial"/>
              </a:rPr>
              <a:t>50% of funds will go to Top 10 Neighborhoods experiencing gun violence in Cincinnati’s 52 neighborhoods. </a:t>
            </a:r>
            <a:endParaRPr b="0" i="0" sz="16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97" name="Google Shape;97;p4"/>
          <p:cNvSpPr txBox="1"/>
          <p:nvPr/>
        </p:nvSpPr>
        <p:spPr>
          <a:xfrm>
            <a:off x="122100" y="5606475"/>
            <a:ext cx="5547300" cy="12129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lang="en" sz="1300">
                <a:solidFill>
                  <a:schemeClr val="dk1"/>
                </a:solidFill>
              </a:rPr>
              <a:t>Powerful Pollinators(B the Keeper, Groundworks ORV, Civic Garden Center, and Sprout)  planted pollinators, created a walkway, and mulched the beds. This event marked the third event funded by their Safe and Clean grant of $5,100, with an average of 20 youths participating engaged in service on each field day.</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6"/>
          <p:cNvSpPr txBox="1"/>
          <p:nvPr/>
        </p:nvSpPr>
        <p:spPr>
          <a:xfrm>
            <a:off x="1909710" y="6277754"/>
            <a:ext cx="53346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sng" cap="none" strike="noStrike">
                <a:solidFill>
                  <a:schemeClr val="hlink"/>
                </a:solidFill>
                <a:latin typeface="Arial"/>
                <a:ea typeface="Arial"/>
                <a:cs typeface="Arial"/>
                <a:sym typeface="Arial"/>
                <a:hlinkClick r:id="rId3"/>
              </a:rPr>
              <a:t>Link to full guidelines here</a:t>
            </a:r>
            <a:endParaRPr b="0" i="0" sz="2400" u="none" cap="none" strike="noStrike">
              <a:solidFill>
                <a:srgbClr val="000000"/>
              </a:solidFill>
              <a:latin typeface="Arial"/>
              <a:ea typeface="Arial"/>
              <a:cs typeface="Arial"/>
              <a:sym typeface="Arial"/>
            </a:endParaRPr>
          </a:p>
        </p:txBody>
      </p:sp>
      <p:sp>
        <p:nvSpPr>
          <p:cNvPr id="103" name="Google Shape;103;p6"/>
          <p:cNvSpPr txBox="1"/>
          <p:nvPr/>
        </p:nvSpPr>
        <p:spPr>
          <a:xfrm>
            <a:off x="222075" y="1818350"/>
            <a:ext cx="8709900" cy="43098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 sz="2200" u="none" cap="none" strike="noStrike">
                <a:solidFill>
                  <a:srgbClr val="000000"/>
                </a:solidFill>
                <a:latin typeface="Arial"/>
                <a:ea typeface="Arial"/>
                <a:cs typeface="Arial"/>
                <a:sym typeface="Arial"/>
              </a:rPr>
              <a:t>Safe and Clean Grant Eligibility:</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Project must serve one or more of Cincinnati’s 52 Neighborhoods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Priority focus for organizations serving the Top 10 Neighborhoods with the highest gun statistical violence(by incident): West End, OTR, Westwood, Roselawn, East Price Hill, Avondale, Winton Hills*, CBD/Riverfront*, West Price Hill, Bond Hill*, CUF*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Organizations applying must be in operation for at least 6 months before applying</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Project $ amount requested must be over $1,000</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Priority focus for organizations that are grassroot and operating budget less than $1 Million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Have met with grant coordinator to discuss project idea and scope of services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Be able to provide a completed W9 if awarded for funding. </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r>
              <a:rPr b="0" i="0" lang="en" sz="1800" u="none" cap="none" strike="noStrike">
                <a:solidFill>
                  <a:srgbClr val="000000"/>
                </a:solidFill>
                <a:latin typeface="Arial"/>
                <a:ea typeface="Arial"/>
                <a:cs typeface="Arial"/>
                <a:sym typeface="Arial"/>
              </a:rPr>
              <a:t>* Indicates a 2-way tie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7"/>
          <p:cNvSpPr txBox="1"/>
          <p:nvPr/>
        </p:nvSpPr>
        <p:spPr>
          <a:xfrm>
            <a:off x="227300" y="1773500"/>
            <a:ext cx="5017200" cy="49410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chemeClr val="dk1"/>
                </a:solidFill>
                <a:latin typeface="Arial"/>
                <a:ea typeface="Arial"/>
                <a:cs typeface="Arial"/>
                <a:sym typeface="Arial"/>
              </a:rPr>
              <a:t>While it's no longer required, projects requesting funds can show evidence of matching funds from the community. This can take the form of volunteer labor, donated materials or professional services, and/or cash.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 sz="1700" u="none" cap="none" strike="noStrike">
                <a:solidFill>
                  <a:schemeClr val="dk1"/>
                </a:solidFill>
                <a:latin typeface="Arial"/>
                <a:ea typeface="Arial"/>
                <a:cs typeface="Arial"/>
                <a:sym typeface="Arial"/>
              </a:rPr>
              <a:t>Fillable budget worksheet is required for application and can be downloaded from our </a:t>
            </a:r>
            <a:r>
              <a:rPr b="0" i="0" lang="en" sz="1700" u="sng" cap="none" strike="noStrike">
                <a:solidFill>
                  <a:schemeClr val="hlink"/>
                </a:solidFill>
                <a:latin typeface="Arial"/>
                <a:ea typeface="Arial"/>
                <a:cs typeface="Arial"/>
                <a:sym typeface="Arial"/>
                <a:hlinkClick r:id="rId3"/>
              </a:rPr>
              <a:t>website</a:t>
            </a:r>
            <a:r>
              <a:rPr lang="en" sz="1700">
                <a:solidFill>
                  <a:schemeClr val="dk1"/>
                </a:solidFill>
              </a:rPr>
              <a:t> (required to be </a:t>
            </a:r>
            <a:r>
              <a:rPr lang="en" sz="1700">
                <a:solidFill>
                  <a:schemeClr val="dk1"/>
                </a:solidFill>
              </a:rPr>
              <a:t>eligible</a:t>
            </a:r>
            <a:r>
              <a:rPr lang="en" sz="1700">
                <a:solidFill>
                  <a:schemeClr val="dk1"/>
                </a:solidFill>
              </a:rPr>
              <a:t> for funding)</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 sz="1700" u="none" cap="none" strike="noStrike">
                <a:solidFill>
                  <a:schemeClr val="dk1"/>
                </a:solidFill>
                <a:latin typeface="Arial"/>
                <a:ea typeface="Arial"/>
                <a:cs typeface="Arial"/>
                <a:sym typeface="Arial"/>
              </a:rPr>
              <a:t>Glossary with explained terms of matches and benefit tracking is on our </a:t>
            </a:r>
            <a:r>
              <a:rPr b="0" i="0" lang="en" sz="1700" u="sng" cap="none" strike="noStrike">
                <a:solidFill>
                  <a:schemeClr val="hlink"/>
                </a:solidFill>
                <a:latin typeface="Arial"/>
                <a:ea typeface="Arial"/>
                <a:cs typeface="Arial"/>
                <a:sym typeface="Arial"/>
                <a:hlinkClick r:id="rId4"/>
              </a:rPr>
              <a:t>website</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 sz="1700" u="none" cap="none" strike="noStrike">
                <a:solidFill>
                  <a:schemeClr val="dk1"/>
                </a:solidFill>
                <a:latin typeface="Arial"/>
                <a:ea typeface="Arial"/>
                <a:cs typeface="Arial"/>
                <a:sym typeface="Arial"/>
              </a:rPr>
              <a:t>Volunteer </a:t>
            </a:r>
            <a:r>
              <a:rPr lang="en" sz="1700">
                <a:solidFill>
                  <a:schemeClr val="dk1"/>
                </a:solidFill>
              </a:rPr>
              <a:t>rate </a:t>
            </a:r>
            <a:r>
              <a:rPr b="0" i="0" lang="en" sz="1700" u="none" cap="none" strike="noStrike">
                <a:solidFill>
                  <a:schemeClr val="dk1"/>
                </a:solidFill>
                <a:latin typeface="Arial"/>
                <a:ea typeface="Arial"/>
                <a:cs typeface="Arial"/>
                <a:sym typeface="Arial"/>
              </a:rPr>
              <a:t>per hour is $33.49</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 sz="1700" u="none" cap="none" strike="noStrike">
                <a:solidFill>
                  <a:schemeClr val="dk1"/>
                </a:solidFill>
                <a:latin typeface="Arial"/>
                <a:ea typeface="Arial"/>
                <a:cs typeface="Arial"/>
                <a:sym typeface="Arial"/>
              </a:rPr>
              <a:t> Minimum grant award of $1000 with no maximum award.</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 sz="1700" u="none" cap="none" strike="noStrike">
                <a:solidFill>
                  <a:schemeClr val="dk1"/>
                </a:solidFill>
                <a:latin typeface="Arial"/>
                <a:ea typeface="Arial"/>
                <a:cs typeface="Arial"/>
                <a:sym typeface="Arial"/>
              </a:rPr>
              <a:t>Average granted amount per project funded in FY 23-24 is $20,833.33</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 sz="1700" u="none" cap="none" strike="noStrike">
                <a:solidFill>
                  <a:schemeClr val="dk1"/>
                </a:solidFill>
                <a:latin typeface="Arial"/>
                <a:ea typeface="Arial"/>
                <a:cs typeface="Arial"/>
                <a:sym typeface="Arial"/>
              </a:rPr>
              <a:t>Funds per grant cycle up for awarding average ~ $160,833.33</a:t>
            </a:r>
            <a:endParaRPr b="0" i="0" sz="1700" u="none" cap="none" strike="noStrike">
              <a:solidFill>
                <a:schemeClr val="dk1"/>
              </a:solidFill>
              <a:latin typeface="Arial"/>
              <a:ea typeface="Arial"/>
              <a:cs typeface="Arial"/>
              <a:sym typeface="Arial"/>
            </a:endParaRPr>
          </a:p>
          <a:p>
            <a:pPr indent="-254000" lvl="0" marL="482600" marR="0" rtl="0" algn="l">
              <a:lnSpc>
                <a:spcPct val="100000"/>
              </a:lnSpc>
              <a:spcBef>
                <a:spcPts val="0"/>
              </a:spcBef>
              <a:spcAft>
                <a:spcPts val="0"/>
              </a:spcAft>
              <a:buClr>
                <a:schemeClr val="dk1"/>
              </a:buClr>
              <a:buSzPts val="1400"/>
              <a:buFont typeface="Arial"/>
              <a:buNone/>
            </a:pPr>
            <a:r>
              <a:t/>
            </a:r>
            <a:endParaRPr b="1" i="0" sz="2000" u="none" cap="none" strike="noStrike">
              <a:solidFill>
                <a:schemeClr val="dk1"/>
              </a:solidFill>
              <a:latin typeface="Arial"/>
              <a:ea typeface="Arial"/>
              <a:cs typeface="Arial"/>
              <a:sym typeface="Arial"/>
            </a:endParaRPr>
          </a:p>
        </p:txBody>
      </p:sp>
      <p:pic>
        <p:nvPicPr>
          <p:cNvPr descr="A person painting a fence&#10;&#10;Description automatically generated" id="109" name="Google Shape;109;p7"/>
          <p:cNvPicPr preferRelativeResize="0"/>
          <p:nvPr/>
        </p:nvPicPr>
        <p:blipFill rotWithShape="1">
          <a:blip r:embed="rId5">
            <a:alphaModFix/>
          </a:blip>
          <a:srcRect b="7640" l="2835" r="9292" t="7972"/>
          <a:stretch/>
        </p:blipFill>
        <p:spPr>
          <a:xfrm>
            <a:off x="5680876" y="1926375"/>
            <a:ext cx="2858302" cy="3463375"/>
          </a:xfrm>
          <a:prstGeom prst="rect">
            <a:avLst/>
          </a:prstGeom>
          <a:noFill/>
          <a:ln>
            <a:noFill/>
          </a:ln>
        </p:spPr>
      </p:pic>
      <p:sp>
        <p:nvSpPr>
          <p:cNvPr id="110" name="Google Shape;110;p7"/>
          <p:cNvSpPr txBox="1"/>
          <p:nvPr/>
        </p:nvSpPr>
        <p:spPr>
          <a:xfrm>
            <a:off x="4897200" y="5544800"/>
            <a:ext cx="4185000" cy="1169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Price Hill Safety CAT will pay youth to operate lawn mowing tools to beautify vacant lots in Price Hill. Youth will be matched with mentors for training and supervision to include problem solving and budgeting their earnings</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8"/>
          <p:cNvSpPr txBox="1"/>
          <p:nvPr/>
        </p:nvSpPr>
        <p:spPr>
          <a:xfrm>
            <a:off x="583650" y="1733450"/>
            <a:ext cx="7976700" cy="61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200" u="none" cap="none" strike="noStrike">
                <a:solidFill>
                  <a:srgbClr val="000000"/>
                </a:solidFill>
                <a:latin typeface="Arial Black"/>
                <a:ea typeface="Arial Black"/>
                <a:cs typeface="Arial Black"/>
                <a:sym typeface="Arial Black"/>
              </a:rPr>
              <a:t>INELIGIBLE EXPENSES</a:t>
            </a:r>
            <a:endParaRPr b="0" i="0" sz="2200" u="none" cap="none" strike="noStrike">
              <a:solidFill>
                <a:srgbClr val="000000"/>
              </a:solidFill>
              <a:latin typeface="Arial Black"/>
              <a:ea typeface="Arial Black"/>
              <a:cs typeface="Arial Black"/>
              <a:sym typeface="Arial Black"/>
            </a:endParaRPr>
          </a:p>
        </p:txBody>
      </p:sp>
      <p:sp>
        <p:nvSpPr>
          <p:cNvPr id="116" name="Google Shape;116;p8"/>
          <p:cNvSpPr txBox="1"/>
          <p:nvPr/>
        </p:nvSpPr>
        <p:spPr>
          <a:xfrm>
            <a:off x="4906450" y="2338986"/>
            <a:ext cx="3957900" cy="4617600"/>
          </a:xfrm>
          <a:prstGeom prst="rect">
            <a:avLst/>
          </a:prstGeom>
          <a:noFill/>
          <a:ln>
            <a:noFill/>
          </a:ln>
        </p:spPr>
        <p:txBody>
          <a:bodyPr anchorCtr="0" anchor="ctr" bIns="91425" lIns="91425" spcFirstLastPara="1" rIns="91425" wrap="square" tIns="91425">
            <a:spAutoFit/>
          </a:bodyPr>
          <a:lstStyle/>
          <a:p>
            <a:pPr indent="-285750" lvl="0" marL="406400" marR="0" rtl="0" algn="l">
              <a:lnSpc>
                <a:spcPct val="100000"/>
              </a:lnSpc>
              <a:spcBef>
                <a:spcPts val="0"/>
              </a:spcBef>
              <a:spcAft>
                <a:spcPts val="0"/>
              </a:spcAft>
              <a:buClr>
                <a:schemeClr val="dk1"/>
              </a:buClr>
              <a:buSzPts val="1700"/>
              <a:buFont typeface="Arial"/>
              <a:buChar char="•"/>
            </a:pPr>
            <a:r>
              <a:rPr b="0" i="0" lang="en" sz="1800" u="none" cap="none" strike="noStrike">
                <a:solidFill>
                  <a:schemeClr val="dk1"/>
                </a:solidFill>
                <a:latin typeface="Arial"/>
                <a:ea typeface="Arial"/>
                <a:cs typeface="Arial"/>
                <a:sym typeface="Arial"/>
              </a:rPr>
              <a:t>Food &amp; Beverages</a:t>
            </a:r>
            <a:endParaRPr b="0" i="0" sz="1800" u="none" cap="none" strike="noStrike">
              <a:solidFill>
                <a:schemeClr val="dk1"/>
              </a:solidFill>
              <a:latin typeface="Arial"/>
              <a:ea typeface="Arial"/>
              <a:cs typeface="Arial"/>
              <a:sym typeface="Arial"/>
            </a:endParaRPr>
          </a:p>
          <a:p>
            <a:pPr indent="-285750" lvl="0" marL="406400" marR="0" rtl="0" algn="l">
              <a:lnSpc>
                <a:spcPct val="100000"/>
              </a:lnSpc>
              <a:spcBef>
                <a:spcPts val="0"/>
              </a:spcBef>
              <a:spcAft>
                <a:spcPts val="0"/>
              </a:spcAft>
              <a:buClr>
                <a:schemeClr val="dk1"/>
              </a:buClr>
              <a:buSzPts val="1700"/>
              <a:buFont typeface="Arial"/>
              <a:buChar char="•"/>
            </a:pPr>
            <a:r>
              <a:rPr b="0" i="0" lang="en" sz="1800" u="none" cap="none" strike="noStrike">
                <a:solidFill>
                  <a:schemeClr val="dk1"/>
                </a:solidFill>
                <a:latin typeface="Arial"/>
                <a:ea typeface="Arial"/>
                <a:cs typeface="Arial"/>
                <a:sym typeface="Arial"/>
              </a:rPr>
              <a:t>Entertainment</a:t>
            </a:r>
            <a:endParaRPr b="0" i="0" sz="1800" u="none" cap="none" strike="noStrike">
              <a:solidFill>
                <a:schemeClr val="dk1"/>
              </a:solidFill>
              <a:latin typeface="Arial"/>
              <a:ea typeface="Arial"/>
              <a:cs typeface="Arial"/>
              <a:sym typeface="Arial"/>
            </a:endParaRPr>
          </a:p>
          <a:p>
            <a:pPr indent="-285750" lvl="0" marL="406400" marR="0" rtl="0" algn="l">
              <a:lnSpc>
                <a:spcPct val="100000"/>
              </a:lnSpc>
              <a:spcBef>
                <a:spcPts val="0"/>
              </a:spcBef>
              <a:spcAft>
                <a:spcPts val="0"/>
              </a:spcAft>
              <a:buClr>
                <a:schemeClr val="dk1"/>
              </a:buClr>
              <a:buSzPts val="1700"/>
              <a:buFont typeface="Arial"/>
              <a:buChar char="•"/>
            </a:pPr>
            <a:r>
              <a:rPr b="0" i="0" lang="en" sz="1800" u="none" cap="none" strike="noStrike">
                <a:solidFill>
                  <a:schemeClr val="dk1"/>
                </a:solidFill>
                <a:latin typeface="Arial"/>
                <a:ea typeface="Arial"/>
                <a:cs typeface="Arial"/>
                <a:sym typeface="Arial"/>
              </a:rPr>
              <a:t>T shirts / Accessories</a:t>
            </a:r>
            <a:endParaRPr b="0" i="0" sz="1800" u="none" cap="none" strike="noStrike">
              <a:solidFill>
                <a:schemeClr val="dk1"/>
              </a:solidFill>
              <a:latin typeface="Arial"/>
              <a:ea typeface="Arial"/>
              <a:cs typeface="Arial"/>
              <a:sym typeface="Arial"/>
            </a:endParaRPr>
          </a:p>
          <a:p>
            <a:pPr indent="-285750" lvl="0" marL="406400" marR="0" rtl="0" algn="l">
              <a:lnSpc>
                <a:spcPct val="100000"/>
              </a:lnSpc>
              <a:spcBef>
                <a:spcPts val="0"/>
              </a:spcBef>
              <a:spcAft>
                <a:spcPts val="0"/>
              </a:spcAft>
              <a:buClr>
                <a:schemeClr val="dk1"/>
              </a:buClr>
              <a:buSzPts val="1700"/>
              <a:buFont typeface="Arial"/>
              <a:buChar char="•"/>
            </a:pPr>
            <a:r>
              <a:rPr b="0" i="0" lang="en" sz="1800" u="none" cap="none" strike="noStrike">
                <a:solidFill>
                  <a:schemeClr val="dk1"/>
                </a:solidFill>
                <a:latin typeface="Arial"/>
                <a:ea typeface="Arial"/>
                <a:cs typeface="Arial"/>
                <a:sym typeface="Arial"/>
              </a:rPr>
              <a:t>Personnel Costs*:</a:t>
            </a:r>
            <a:endParaRPr b="0" i="0" sz="1800" u="none" cap="none" strike="noStrike">
              <a:solidFill>
                <a:schemeClr val="dk1"/>
              </a:solidFill>
              <a:latin typeface="Arial"/>
              <a:ea typeface="Arial"/>
              <a:cs typeface="Arial"/>
              <a:sym typeface="Arial"/>
            </a:endParaRPr>
          </a:p>
          <a:p>
            <a:pPr indent="-285750" lvl="0" marL="406400" marR="0" rtl="0" algn="l">
              <a:lnSpc>
                <a:spcPct val="100000"/>
              </a:lnSpc>
              <a:spcBef>
                <a:spcPts val="0"/>
              </a:spcBef>
              <a:spcAft>
                <a:spcPts val="0"/>
              </a:spcAft>
              <a:buClr>
                <a:schemeClr val="dk1"/>
              </a:buClr>
              <a:buSzPts val="1700"/>
              <a:buFont typeface="Arial"/>
              <a:buChar char="•"/>
            </a:pPr>
            <a:r>
              <a:rPr b="0" i="0" lang="en" sz="1800" u="none" cap="none" strike="noStrike">
                <a:solidFill>
                  <a:schemeClr val="dk1"/>
                </a:solidFill>
                <a:latin typeface="Arial"/>
                <a:ea typeface="Arial"/>
                <a:cs typeface="Arial"/>
                <a:sym typeface="Arial"/>
              </a:rPr>
              <a:t>Ongoing payroll </a:t>
            </a:r>
            <a:endParaRPr b="0" i="0" sz="1400" u="none" cap="none" strike="noStrike">
              <a:solidFill>
                <a:srgbClr val="000000"/>
              </a:solidFill>
              <a:latin typeface="Arial"/>
              <a:ea typeface="Arial"/>
              <a:cs typeface="Arial"/>
              <a:sym typeface="Arial"/>
            </a:endParaRPr>
          </a:p>
          <a:p>
            <a:pPr indent="-285750" lvl="0" marL="406400" marR="0" rtl="0" algn="l">
              <a:lnSpc>
                <a:spcPct val="100000"/>
              </a:lnSpc>
              <a:spcBef>
                <a:spcPts val="0"/>
              </a:spcBef>
              <a:spcAft>
                <a:spcPts val="0"/>
              </a:spcAft>
              <a:buClr>
                <a:schemeClr val="dk1"/>
              </a:buClr>
              <a:buSzPts val="1700"/>
              <a:buFont typeface="Arial"/>
              <a:buChar char="•"/>
            </a:pPr>
            <a:r>
              <a:rPr b="0" i="0" lang="en" sz="1800" u="none" cap="none" strike="noStrike">
                <a:solidFill>
                  <a:schemeClr val="dk1"/>
                </a:solidFill>
                <a:latin typeface="Arial"/>
                <a:ea typeface="Arial"/>
                <a:cs typeface="Arial"/>
                <a:sym typeface="Arial"/>
              </a:rPr>
              <a:t>Utility bills: Gas, Electric, Wi-Fi/Internet/Cable </a:t>
            </a:r>
            <a:endParaRPr b="0" i="0" sz="1400" u="none" cap="none" strike="noStrike">
              <a:solidFill>
                <a:srgbClr val="000000"/>
              </a:solidFill>
              <a:latin typeface="Arial"/>
              <a:ea typeface="Arial"/>
              <a:cs typeface="Arial"/>
              <a:sym typeface="Arial"/>
            </a:endParaRPr>
          </a:p>
          <a:p>
            <a:pPr indent="-285750" lvl="0" marL="406400" marR="0" rtl="0" algn="l">
              <a:lnSpc>
                <a:spcPct val="100000"/>
              </a:lnSpc>
              <a:spcBef>
                <a:spcPts val="0"/>
              </a:spcBef>
              <a:spcAft>
                <a:spcPts val="0"/>
              </a:spcAft>
              <a:buClr>
                <a:schemeClr val="dk1"/>
              </a:buClr>
              <a:buSzPts val="1700"/>
              <a:buFont typeface="Arial"/>
              <a:buChar char="•"/>
            </a:pPr>
            <a:r>
              <a:rPr b="0" i="0" lang="en" sz="1800" u="none" cap="none" strike="noStrike">
                <a:solidFill>
                  <a:schemeClr val="dk1"/>
                </a:solidFill>
                <a:latin typeface="Arial"/>
                <a:ea typeface="Arial"/>
                <a:cs typeface="Arial"/>
                <a:sym typeface="Arial"/>
              </a:rPr>
              <a:t>Rent</a:t>
            </a:r>
            <a:endParaRPr b="0" i="0" sz="1400" u="none" cap="none" strike="noStrike">
              <a:solidFill>
                <a:srgbClr val="000000"/>
              </a:solidFill>
              <a:latin typeface="Arial"/>
              <a:ea typeface="Arial"/>
              <a:cs typeface="Arial"/>
              <a:sym typeface="Arial"/>
            </a:endParaRPr>
          </a:p>
          <a:p>
            <a:pPr indent="-285750" lvl="1" marL="863600" marR="0" rtl="0" algn="l">
              <a:lnSpc>
                <a:spcPct val="100000"/>
              </a:lnSpc>
              <a:spcBef>
                <a:spcPts val="0"/>
              </a:spcBef>
              <a:spcAft>
                <a:spcPts val="0"/>
              </a:spcAft>
              <a:buClr>
                <a:schemeClr val="dk1"/>
              </a:buClr>
              <a:buSzPts val="1700"/>
              <a:buFont typeface="Arial"/>
              <a:buChar char="•"/>
            </a:pPr>
            <a:r>
              <a:rPr b="0" i="0" lang="en" sz="1800" u="none" cap="none" strike="noStrike">
                <a:solidFill>
                  <a:schemeClr val="dk1"/>
                </a:solidFill>
                <a:latin typeface="Arial"/>
                <a:ea typeface="Arial"/>
                <a:cs typeface="Arial"/>
                <a:sym typeface="Arial"/>
              </a:rPr>
              <a:t>*Contractor fees &amp; Service fees are allowed examples: Mural artist, guest speaker, electrician </a:t>
            </a:r>
            <a:endParaRPr b="0" i="0" sz="1400" u="none" cap="none" strike="noStrike">
              <a:solidFill>
                <a:srgbClr val="000000"/>
              </a:solidFill>
              <a:latin typeface="Arial"/>
              <a:ea typeface="Arial"/>
              <a:cs typeface="Arial"/>
              <a:sym typeface="Arial"/>
            </a:endParaRPr>
          </a:p>
          <a:p>
            <a:pPr indent="-285750" lvl="1" marL="863600" marR="0" rtl="0" algn="l">
              <a:lnSpc>
                <a:spcPct val="100000"/>
              </a:lnSpc>
              <a:spcBef>
                <a:spcPts val="0"/>
              </a:spcBef>
              <a:spcAft>
                <a:spcPts val="0"/>
              </a:spcAft>
              <a:buClr>
                <a:schemeClr val="dk1"/>
              </a:buClr>
              <a:buSzPts val="1700"/>
              <a:buChar char="•"/>
            </a:pPr>
            <a:r>
              <a:rPr b="1" i="0" lang="en" sz="1800" u="none" cap="none" strike="noStrike">
                <a:solidFill>
                  <a:schemeClr val="dk1"/>
                </a:solidFill>
              </a:rPr>
              <a:t>Youth Stipends are strongly encouraged at a </a:t>
            </a:r>
            <a:r>
              <a:rPr b="1" lang="en" sz="1800">
                <a:solidFill>
                  <a:schemeClr val="dk1"/>
                </a:solidFill>
              </a:rPr>
              <a:t>minimum</a:t>
            </a:r>
            <a:r>
              <a:rPr b="1" lang="en" sz="1800">
                <a:solidFill>
                  <a:schemeClr val="dk1"/>
                </a:solidFill>
              </a:rPr>
              <a:t> of $15 per hour. </a:t>
            </a:r>
            <a:endParaRPr b="1" i="0" sz="1400" u="none" cap="none" strike="noStrike">
              <a:solidFill>
                <a:srgbClr val="000000"/>
              </a:solidFill>
            </a:endParaRPr>
          </a:p>
          <a:p>
            <a:pPr indent="-228600" lvl="1" marL="914400" marR="0" rtl="0" algn="l">
              <a:lnSpc>
                <a:spcPct val="100000"/>
              </a:lnSpc>
              <a:spcBef>
                <a:spcPts val="0"/>
              </a:spcBef>
              <a:spcAft>
                <a:spcPts val="0"/>
              </a:spcAft>
              <a:buClr>
                <a:schemeClr val="dk1"/>
              </a:buClr>
              <a:buSzPts val="1700"/>
              <a:buFont typeface="Arial"/>
              <a:buNone/>
            </a:pPr>
            <a:r>
              <a:t/>
            </a:r>
            <a:endParaRPr b="0" i="0" sz="1800" u="none" cap="none" strike="noStrike">
              <a:solidFill>
                <a:schemeClr val="dk1"/>
              </a:solidFill>
              <a:latin typeface="Arial"/>
              <a:ea typeface="Arial"/>
              <a:cs typeface="Arial"/>
              <a:sym typeface="Arial"/>
            </a:endParaRPr>
          </a:p>
        </p:txBody>
      </p:sp>
      <p:sp>
        <p:nvSpPr>
          <p:cNvPr id="117" name="Google Shape;117;p8"/>
          <p:cNvSpPr txBox="1"/>
          <p:nvPr/>
        </p:nvSpPr>
        <p:spPr>
          <a:xfrm>
            <a:off x="2758350" y="6206200"/>
            <a:ext cx="36273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Arial"/>
                <a:ea typeface="Arial"/>
                <a:cs typeface="Arial"/>
                <a:sym typeface="Arial"/>
                <a:hlinkClick r:id="rId3"/>
              </a:rPr>
              <a:t>Link to budget worksheet</a:t>
            </a:r>
            <a:endParaRPr b="0" i="0" sz="1400" u="sng" cap="none" strike="noStrike">
              <a:solidFill>
                <a:schemeClr val="hlink"/>
              </a:solidFill>
              <a:latin typeface="Arial"/>
              <a:ea typeface="Arial"/>
              <a:cs typeface="Arial"/>
              <a:sym typeface="Arial"/>
            </a:endParaRPr>
          </a:p>
        </p:txBody>
      </p:sp>
      <p:pic>
        <p:nvPicPr>
          <p:cNvPr descr="10629224_1.jpg" id="118" name="Google Shape;118;p8"/>
          <p:cNvPicPr preferRelativeResize="0"/>
          <p:nvPr/>
        </p:nvPicPr>
        <p:blipFill rotWithShape="1">
          <a:blip r:embed="rId4">
            <a:alphaModFix/>
          </a:blip>
          <a:srcRect b="0" l="0" r="0" t="0"/>
          <a:stretch/>
        </p:blipFill>
        <p:spPr>
          <a:xfrm rot="-1442550">
            <a:off x="534600" y="2700200"/>
            <a:ext cx="3021550" cy="3021550"/>
          </a:xfrm>
          <a:prstGeom prst="rect">
            <a:avLst/>
          </a:prstGeom>
          <a:noFill/>
          <a:ln>
            <a:noFill/>
          </a:ln>
        </p:spPr>
      </p:pic>
      <p:pic>
        <p:nvPicPr>
          <p:cNvPr id="119" name="Google Shape;119;p8"/>
          <p:cNvPicPr preferRelativeResize="0"/>
          <p:nvPr/>
        </p:nvPicPr>
        <p:blipFill rotWithShape="1">
          <a:blip r:embed="rId5">
            <a:alphaModFix/>
          </a:blip>
          <a:srcRect b="7390" l="8900" r="0" t="0"/>
          <a:stretch/>
        </p:blipFill>
        <p:spPr>
          <a:xfrm>
            <a:off x="3020475" y="3266950"/>
            <a:ext cx="1885975" cy="1267250"/>
          </a:xfrm>
          <a:prstGeom prst="rect">
            <a:avLst/>
          </a:prstGeom>
          <a:noFill/>
          <a:ln>
            <a:noFill/>
          </a:ln>
        </p:spPr>
      </p:pic>
      <p:pic>
        <p:nvPicPr>
          <p:cNvPr id="120" name="Google Shape;120;p8"/>
          <p:cNvPicPr preferRelativeResize="0"/>
          <p:nvPr/>
        </p:nvPicPr>
        <p:blipFill rotWithShape="1">
          <a:blip r:embed="rId6">
            <a:alphaModFix/>
          </a:blip>
          <a:srcRect b="8675" l="29209" r="32672" t="0"/>
          <a:stretch/>
        </p:blipFill>
        <p:spPr>
          <a:xfrm>
            <a:off x="2875789" y="4534200"/>
            <a:ext cx="680761" cy="1402801"/>
          </a:xfrm>
          <a:prstGeom prst="rect">
            <a:avLst/>
          </a:prstGeom>
          <a:noFill/>
          <a:ln>
            <a:noFill/>
          </a:ln>
        </p:spPr>
      </p:pic>
      <p:pic>
        <p:nvPicPr>
          <p:cNvPr descr="giphy.gif" id="121" name="Google Shape;121;p8"/>
          <p:cNvPicPr preferRelativeResize="0"/>
          <p:nvPr/>
        </p:nvPicPr>
        <p:blipFill rotWithShape="1">
          <a:blip r:embed="rId7">
            <a:alphaModFix/>
          </a:blip>
          <a:srcRect b="0" l="0" r="0" t="0"/>
          <a:stretch/>
        </p:blipFill>
        <p:spPr>
          <a:xfrm>
            <a:off x="1475075" y="3176000"/>
            <a:ext cx="2453550" cy="24535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Ty Wesselkamper</dc:creator>
</cp:coreProperties>
</file>